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9"/>
  </p:notesMasterIdLst>
  <p:sldIdLst>
    <p:sldId id="266" r:id="rId3"/>
    <p:sldId id="258" r:id="rId4"/>
    <p:sldId id="259" r:id="rId5"/>
    <p:sldId id="287" r:id="rId6"/>
    <p:sldId id="291" r:id="rId7"/>
    <p:sldId id="289" r:id="rId8"/>
    <p:sldId id="290" r:id="rId9"/>
    <p:sldId id="807" r:id="rId10"/>
    <p:sldId id="843" r:id="rId11"/>
    <p:sldId id="842" r:id="rId12"/>
    <p:sldId id="837" r:id="rId13"/>
    <p:sldId id="823" r:id="rId14"/>
    <p:sldId id="852" r:id="rId15"/>
    <p:sldId id="825" r:id="rId16"/>
    <p:sldId id="855" r:id="rId17"/>
    <p:sldId id="3127" r:id="rId18"/>
    <p:sldId id="3125" r:id="rId19"/>
    <p:sldId id="824" r:id="rId20"/>
    <p:sldId id="838" r:id="rId21"/>
    <p:sldId id="846" r:id="rId22"/>
    <p:sldId id="841" r:id="rId23"/>
    <p:sldId id="847" r:id="rId24"/>
    <p:sldId id="3116" r:id="rId25"/>
    <p:sldId id="887" r:id="rId26"/>
    <p:sldId id="848" r:id="rId27"/>
    <p:sldId id="448" r:id="rId28"/>
    <p:sldId id="849" r:id="rId29"/>
    <p:sldId id="3119" r:id="rId30"/>
    <p:sldId id="292" r:id="rId31"/>
    <p:sldId id="293" r:id="rId32"/>
    <p:sldId id="694" r:id="rId33"/>
    <p:sldId id="857" r:id="rId34"/>
    <p:sldId id="859" r:id="rId35"/>
    <p:sldId id="3121" r:id="rId36"/>
    <p:sldId id="3120" r:id="rId37"/>
    <p:sldId id="455" r:id="rId38"/>
    <p:sldId id="3123" r:id="rId39"/>
    <p:sldId id="3124" r:id="rId40"/>
    <p:sldId id="270" r:id="rId41"/>
    <p:sldId id="3117" r:id="rId42"/>
    <p:sldId id="863" r:id="rId43"/>
    <p:sldId id="3118" r:id="rId44"/>
    <p:sldId id="3128" r:id="rId45"/>
    <p:sldId id="836" r:id="rId46"/>
    <p:sldId id="864" r:id="rId47"/>
    <p:sldId id="269" r:id="rId4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D17"/>
    <a:srgbClr val="D74275"/>
    <a:srgbClr val="76974A"/>
    <a:srgbClr val="C29CC7"/>
    <a:srgbClr val="182D38"/>
    <a:srgbClr val="E37224"/>
    <a:srgbClr val="CCC4BE"/>
    <a:srgbClr val="12AFBF"/>
    <a:srgbClr val="1B345C"/>
    <a:srgbClr val="EAC6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3" autoAdjust="0"/>
    <p:restoredTop sz="94648"/>
  </p:normalViewPr>
  <p:slideViewPr>
    <p:cSldViewPr>
      <p:cViewPr varScale="1">
        <p:scale>
          <a:sx n="132" d="100"/>
          <a:sy n="132" d="100"/>
        </p:scale>
        <p:origin x="378" y="126"/>
      </p:cViewPr>
      <p:guideLst>
        <p:guide orient="horz" pos="166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28E1B-5D04-4E79-A3B1-C75A2CA5B6A5}" type="doc">
      <dgm:prSet loTypeId="urn:microsoft.com/office/officeart/2005/8/layout/process1" loCatId="process" qsTypeId="urn:microsoft.com/office/officeart/2005/8/quickstyle/simple1" qsCatId="simple" csTypeId="urn:microsoft.com/office/officeart/2005/8/colors/accent1_2" csCatId="accent1" phldr="1"/>
      <dgm:spPr/>
    </dgm:pt>
    <dgm:pt modelId="{12B7DD1F-0E6C-47BB-85E5-7374FE2D92B7}">
      <dgm:prSet phldrT="[Texte]"/>
      <dgm:spPr>
        <a:solidFill>
          <a:srgbClr val="E37224"/>
        </a:solidFill>
      </dgm:spPr>
      <dgm:t>
        <a:bodyPr/>
        <a:lstStyle/>
        <a:p>
          <a:r>
            <a:rPr lang="fr-FR" dirty="0">
              <a:latin typeface="DINPro" panose="020B0504020101020102" pitchFamily="34" charset="0"/>
            </a:rPr>
            <a:t>Un Plan de Développement des Compétences</a:t>
          </a:r>
        </a:p>
      </dgm:t>
    </dgm:pt>
    <dgm:pt modelId="{915B1817-1E84-486F-A5A1-149E64530875}" type="parTrans" cxnId="{E46BE5A1-D2EE-4EED-A29C-D12DD1B27969}">
      <dgm:prSet/>
      <dgm:spPr/>
      <dgm:t>
        <a:bodyPr/>
        <a:lstStyle/>
        <a:p>
          <a:endParaRPr lang="fr-FR">
            <a:latin typeface="DINPro" panose="020B0504020101020102" pitchFamily="34" charset="0"/>
          </a:endParaRPr>
        </a:p>
      </dgm:t>
    </dgm:pt>
    <dgm:pt modelId="{9E744D33-4730-4B19-BA7A-DCCBC1910F53}" type="sibTrans" cxnId="{E46BE5A1-D2EE-4EED-A29C-D12DD1B27969}">
      <dgm:prSet/>
      <dgm:spPr>
        <a:solidFill>
          <a:srgbClr val="CCC4BE"/>
        </a:solidFill>
      </dgm:spPr>
      <dgm:t>
        <a:bodyPr/>
        <a:lstStyle/>
        <a:p>
          <a:endParaRPr lang="fr-FR">
            <a:latin typeface="DINPro" panose="020B0504020101020102" pitchFamily="34" charset="0"/>
          </a:endParaRPr>
        </a:p>
      </dgm:t>
    </dgm:pt>
    <dgm:pt modelId="{361632FE-2349-4024-A508-77F3AB893BB8}">
      <dgm:prSet phldrT="[Texte]"/>
      <dgm:spPr>
        <a:solidFill>
          <a:srgbClr val="1B345C"/>
        </a:solidFill>
      </dgm:spPr>
      <dgm:t>
        <a:bodyPr/>
        <a:lstStyle/>
        <a:p>
          <a:r>
            <a:rPr lang="fr-FR" dirty="0">
              <a:latin typeface="DINPro" panose="020B0504020101020102" pitchFamily="34" charset="0"/>
            </a:rPr>
            <a:t>Des partages d’expériences </a:t>
          </a:r>
        </a:p>
      </dgm:t>
    </dgm:pt>
    <dgm:pt modelId="{161794AF-FD84-4B4E-B022-70CEC169D312}" type="parTrans" cxnId="{4DB6476A-3D3D-4AA8-81F6-34241A891D33}">
      <dgm:prSet/>
      <dgm:spPr/>
      <dgm:t>
        <a:bodyPr/>
        <a:lstStyle/>
        <a:p>
          <a:endParaRPr lang="fr-FR">
            <a:latin typeface="DINPro" panose="020B0504020101020102" pitchFamily="34" charset="0"/>
          </a:endParaRPr>
        </a:p>
      </dgm:t>
    </dgm:pt>
    <dgm:pt modelId="{7FDCB7F9-46A9-4722-8A87-46EBB117DEFA}" type="sibTrans" cxnId="{4DB6476A-3D3D-4AA8-81F6-34241A891D33}">
      <dgm:prSet/>
      <dgm:spPr>
        <a:solidFill>
          <a:srgbClr val="CCC4BE"/>
        </a:solidFill>
      </dgm:spPr>
      <dgm:t>
        <a:bodyPr/>
        <a:lstStyle/>
        <a:p>
          <a:endParaRPr lang="fr-FR">
            <a:latin typeface="DINPro" panose="020B0504020101020102" pitchFamily="34" charset="0"/>
          </a:endParaRPr>
        </a:p>
      </dgm:t>
    </dgm:pt>
    <dgm:pt modelId="{023B08D4-C624-4FE6-8018-8E1D7C22A4F3}">
      <dgm:prSet phldrT="[Texte]"/>
      <dgm:spPr>
        <a:solidFill>
          <a:srgbClr val="D74275"/>
        </a:solidFill>
      </dgm:spPr>
      <dgm:t>
        <a:bodyPr/>
        <a:lstStyle/>
        <a:p>
          <a:r>
            <a:rPr lang="fr-FR" dirty="0">
              <a:latin typeface="DINPro" panose="020B0504020101020102" pitchFamily="34" charset="0"/>
            </a:rPr>
            <a:t>Des communautés de pratique</a:t>
          </a:r>
        </a:p>
      </dgm:t>
    </dgm:pt>
    <dgm:pt modelId="{9273E3A2-20FA-4E65-83B9-9F10E2B87797}" type="parTrans" cxnId="{ABD3ED16-51F1-4A73-8ED6-4DC6091BAC1C}">
      <dgm:prSet/>
      <dgm:spPr/>
      <dgm:t>
        <a:bodyPr/>
        <a:lstStyle/>
        <a:p>
          <a:endParaRPr lang="fr-FR">
            <a:latin typeface="DINPro" panose="020B0504020101020102" pitchFamily="34" charset="0"/>
          </a:endParaRPr>
        </a:p>
      </dgm:t>
    </dgm:pt>
    <dgm:pt modelId="{AC8E04FE-70F4-476C-8964-98A8ECDAF469}" type="sibTrans" cxnId="{ABD3ED16-51F1-4A73-8ED6-4DC6091BAC1C}">
      <dgm:prSet/>
      <dgm:spPr>
        <a:solidFill>
          <a:srgbClr val="CCC4BE"/>
        </a:solidFill>
      </dgm:spPr>
      <dgm:t>
        <a:bodyPr/>
        <a:lstStyle/>
        <a:p>
          <a:endParaRPr lang="fr-FR">
            <a:latin typeface="DINPro" panose="020B0504020101020102" pitchFamily="34" charset="0"/>
          </a:endParaRPr>
        </a:p>
      </dgm:t>
    </dgm:pt>
    <dgm:pt modelId="{B0B72224-83D6-490B-A203-3DCB8E3FB6A6}">
      <dgm:prSet/>
      <dgm:spPr>
        <a:solidFill>
          <a:srgbClr val="76974A"/>
        </a:solidFill>
      </dgm:spPr>
      <dgm:t>
        <a:bodyPr/>
        <a:lstStyle/>
        <a:p>
          <a:r>
            <a:rPr lang="fr-FR" dirty="0">
              <a:latin typeface="DINPro" panose="020B0504020101020102" pitchFamily="34" charset="0"/>
            </a:rPr>
            <a:t>Des groupes de travail </a:t>
          </a:r>
        </a:p>
      </dgm:t>
    </dgm:pt>
    <dgm:pt modelId="{06CA3C39-EB93-4B03-9680-52B456835187}" type="parTrans" cxnId="{31D9F494-8091-4F82-8BF2-E44043CC5527}">
      <dgm:prSet/>
      <dgm:spPr/>
      <dgm:t>
        <a:bodyPr/>
        <a:lstStyle/>
        <a:p>
          <a:endParaRPr lang="fr-FR">
            <a:latin typeface="DINPro" panose="020B0504020101020102" pitchFamily="34" charset="0"/>
          </a:endParaRPr>
        </a:p>
      </dgm:t>
    </dgm:pt>
    <dgm:pt modelId="{0704E688-C9C5-417D-88AF-5CA3CAC4AFA7}" type="sibTrans" cxnId="{31D9F494-8091-4F82-8BF2-E44043CC5527}">
      <dgm:prSet/>
      <dgm:spPr/>
      <dgm:t>
        <a:bodyPr/>
        <a:lstStyle/>
        <a:p>
          <a:endParaRPr lang="fr-FR">
            <a:latin typeface="DINPro" panose="020B0504020101020102" pitchFamily="34" charset="0"/>
          </a:endParaRPr>
        </a:p>
      </dgm:t>
    </dgm:pt>
    <dgm:pt modelId="{78CCE597-4629-496E-B9AA-951AB21DB597}" type="pres">
      <dgm:prSet presAssocID="{28D28E1B-5D04-4E79-A3B1-C75A2CA5B6A5}" presName="Name0" presStyleCnt="0">
        <dgm:presLayoutVars>
          <dgm:dir/>
          <dgm:resizeHandles val="exact"/>
        </dgm:presLayoutVars>
      </dgm:prSet>
      <dgm:spPr/>
    </dgm:pt>
    <dgm:pt modelId="{B4358E56-6794-4A31-99B2-9B9BF8632FBD}" type="pres">
      <dgm:prSet presAssocID="{12B7DD1F-0E6C-47BB-85E5-7374FE2D92B7}" presName="node" presStyleLbl="node1" presStyleIdx="0" presStyleCnt="4">
        <dgm:presLayoutVars>
          <dgm:bulletEnabled val="1"/>
        </dgm:presLayoutVars>
      </dgm:prSet>
      <dgm:spPr/>
    </dgm:pt>
    <dgm:pt modelId="{6F997274-2BC5-4364-BDD7-44B911D2D705}" type="pres">
      <dgm:prSet presAssocID="{9E744D33-4730-4B19-BA7A-DCCBC1910F53}" presName="sibTrans" presStyleLbl="sibTrans2D1" presStyleIdx="0" presStyleCnt="3"/>
      <dgm:spPr/>
    </dgm:pt>
    <dgm:pt modelId="{CC71781D-D30D-4BD0-80FC-7BE4433C09D3}" type="pres">
      <dgm:prSet presAssocID="{9E744D33-4730-4B19-BA7A-DCCBC1910F53}" presName="connectorText" presStyleLbl="sibTrans2D1" presStyleIdx="0" presStyleCnt="3"/>
      <dgm:spPr/>
    </dgm:pt>
    <dgm:pt modelId="{36A2FD12-553E-44F1-A2CC-687E0B88AFDF}" type="pres">
      <dgm:prSet presAssocID="{361632FE-2349-4024-A508-77F3AB893BB8}" presName="node" presStyleLbl="node1" presStyleIdx="1" presStyleCnt="4">
        <dgm:presLayoutVars>
          <dgm:bulletEnabled val="1"/>
        </dgm:presLayoutVars>
      </dgm:prSet>
      <dgm:spPr/>
    </dgm:pt>
    <dgm:pt modelId="{0EE89B65-84CE-4683-904A-F03716D8EF4E}" type="pres">
      <dgm:prSet presAssocID="{7FDCB7F9-46A9-4722-8A87-46EBB117DEFA}" presName="sibTrans" presStyleLbl="sibTrans2D1" presStyleIdx="1" presStyleCnt="3"/>
      <dgm:spPr/>
    </dgm:pt>
    <dgm:pt modelId="{9E60966F-434E-4C11-8368-C5A1A6F7E19F}" type="pres">
      <dgm:prSet presAssocID="{7FDCB7F9-46A9-4722-8A87-46EBB117DEFA}" presName="connectorText" presStyleLbl="sibTrans2D1" presStyleIdx="1" presStyleCnt="3"/>
      <dgm:spPr/>
    </dgm:pt>
    <dgm:pt modelId="{0680BB22-0DBE-4D90-80DE-C0BD644AAEDF}" type="pres">
      <dgm:prSet presAssocID="{023B08D4-C624-4FE6-8018-8E1D7C22A4F3}" presName="node" presStyleLbl="node1" presStyleIdx="2" presStyleCnt="4">
        <dgm:presLayoutVars>
          <dgm:bulletEnabled val="1"/>
        </dgm:presLayoutVars>
      </dgm:prSet>
      <dgm:spPr/>
    </dgm:pt>
    <dgm:pt modelId="{3900C71C-EFF5-426E-B578-E5EBB7674CB9}" type="pres">
      <dgm:prSet presAssocID="{AC8E04FE-70F4-476C-8964-98A8ECDAF469}" presName="sibTrans" presStyleLbl="sibTrans2D1" presStyleIdx="2" presStyleCnt="3"/>
      <dgm:spPr/>
    </dgm:pt>
    <dgm:pt modelId="{B7809B89-1AE3-4BEE-8AA0-7AE258093B86}" type="pres">
      <dgm:prSet presAssocID="{AC8E04FE-70F4-476C-8964-98A8ECDAF469}" presName="connectorText" presStyleLbl="sibTrans2D1" presStyleIdx="2" presStyleCnt="3"/>
      <dgm:spPr/>
    </dgm:pt>
    <dgm:pt modelId="{86F84179-E653-4244-91E6-F6C2D67B6DED}" type="pres">
      <dgm:prSet presAssocID="{B0B72224-83D6-490B-A203-3DCB8E3FB6A6}" presName="node" presStyleLbl="node1" presStyleIdx="3" presStyleCnt="4">
        <dgm:presLayoutVars>
          <dgm:bulletEnabled val="1"/>
        </dgm:presLayoutVars>
      </dgm:prSet>
      <dgm:spPr/>
    </dgm:pt>
  </dgm:ptLst>
  <dgm:cxnLst>
    <dgm:cxn modelId="{664AB40F-75F2-44E6-8D78-FEAD4DDA65E9}" type="presOf" srcId="{9E744D33-4730-4B19-BA7A-DCCBC1910F53}" destId="{6F997274-2BC5-4364-BDD7-44B911D2D705}" srcOrd="0" destOrd="0" presId="urn:microsoft.com/office/officeart/2005/8/layout/process1"/>
    <dgm:cxn modelId="{ABD3ED16-51F1-4A73-8ED6-4DC6091BAC1C}" srcId="{28D28E1B-5D04-4E79-A3B1-C75A2CA5B6A5}" destId="{023B08D4-C624-4FE6-8018-8E1D7C22A4F3}" srcOrd="2" destOrd="0" parTransId="{9273E3A2-20FA-4E65-83B9-9F10E2B87797}" sibTransId="{AC8E04FE-70F4-476C-8964-98A8ECDAF469}"/>
    <dgm:cxn modelId="{9BC3F91D-893D-40D2-B78B-5FC63D5C9EBA}" type="presOf" srcId="{9E744D33-4730-4B19-BA7A-DCCBC1910F53}" destId="{CC71781D-D30D-4BD0-80FC-7BE4433C09D3}" srcOrd="1" destOrd="0" presId="urn:microsoft.com/office/officeart/2005/8/layout/process1"/>
    <dgm:cxn modelId="{4DB6476A-3D3D-4AA8-81F6-34241A891D33}" srcId="{28D28E1B-5D04-4E79-A3B1-C75A2CA5B6A5}" destId="{361632FE-2349-4024-A508-77F3AB893BB8}" srcOrd="1" destOrd="0" parTransId="{161794AF-FD84-4B4E-B022-70CEC169D312}" sibTransId="{7FDCB7F9-46A9-4722-8A87-46EBB117DEFA}"/>
    <dgm:cxn modelId="{054A5A81-1282-4261-B924-16E4F5288135}" type="presOf" srcId="{AC8E04FE-70F4-476C-8964-98A8ECDAF469}" destId="{3900C71C-EFF5-426E-B578-E5EBB7674CB9}" srcOrd="0" destOrd="0" presId="urn:microsoft.com/office/officeart/2005/8/layout/process1"/>
    <dgm:cxn modelId="{2142D082-53DF-4BEE-972D-C48BA1AE1FC7}" type="presOf" srcId="{023B08D4-C624-4FE6-8018-8E1D7C22A4F3}" destId="{0680BB22-0DBE-4D90-80DE-C0BD644AAEDF}" srcOrd="0" destOrd="0" presId="urn:microsoft.com/office/officeart/2005/8/layout/process1"/>
    <dgm:cxn modelId="{31D9F494-8091-4F82-8BF2-E44043CC5527}" srcId="{28D28E1B-5D04-4E79-A3B1-C75A2CA5B6A5}" destId="{B0B72224-83D6-490B-A203-3DCB8E3FB6A6}" srcOrd="3" destOrd="0" parTransId="{06CA3C39-EB93-4B03-9680-52B456835187}" sibTransId="{0704E688-C9C5-417D-88AF-5CA3CAC4AFA7}"/>
    <dgm:cxn modelId="{8C8A0F95-9F2D-435B-8827-FEB463C7827A}" type="presOf" srcId="{B0B72224-83D6-490B-A203-3DCB8E3FB6A6}" destId="{86F84179-E653-4244-91E6-F6C2D67B6DED}" srcOrd="0" destOrd="0" presId="urn:microsoft.com/office/officeart/2005/8/layout/process1"/>
    <dgm:cxn modelId="{B8CE5996-872B-44E4-927E-CD3033C94DBD}" type="presOf" srcId="{361632FE-2349-4024-A508-77F3AB893BB8}" destId="{36A2FD12-553E-44F1-A2CC-687E0B88AFDF}" srcOrd="0" destOrd="0" presId="urn:microsoft.com/office/officeart/2005/8/layout/process1"/>
    <dgm:cxn modelId="{F7114E9D-0CCB-4889-AB16-6A02431F4124}" type="presOf" srcId="{7FDCB7F9-46A9-4722-8A87-46EBB117DEFA}" destId="{9E60966F-434E-4C11-8368-C5A1A6F7E19F}" srcOrd="1" destOrd="0" presId="urn:microsoft.com/office/officeart/2005/8/layout/process1"/>
    <dgm:cxn modelId="{E46BE5A1-D2EE-4EED-A29C-D12DD1B27969}" srcId="{28D28E1B-5D04-4E79-A3B1-C75A2CA5B6A5}" destId="{12B7DD1F-0E6C-47BB-85E5-7374FE2D92B7}" srcOrd="0" destOrd="0" parTransId="{915B1817-1E84-486F-A5A1-149E64530875}" sibTransId="{9E744D33-4730-4B19-BA7A-DCCBC1910F53}"/>
    <dgm:cxn modelId="{716487C7-F5F5-4FA5-9BE0-B3867AF768A3}" type="presOf" srcId="{7FDCB7F9-46A9-4722-8A87-46EBB117DEFA}" destId="{0EE89B65-84CE-4683-904A-F03716D8EF4E}" srcOrd="0" destOrd="0" presId="urn:microsoft.com/office/officeart/2005/8/layout/process1"/>
    <dgm:cxn modelId="{812C13DB-F0B0-46AB-8788-A8922E1D6E37}" type="presOf" srcId="{12B7DD1F-0E6C-47BB-85E5-7374FE2D92B7}" destId="{B4358E56-6794-4A31-99B2-9B9BF8632FBD}" srcOrd="0" destOrd="0" presId="urn:microsoft.com/office/officeart/2005/8/layout/process1"/>
    <dgm:cxn modelId="{752E2DEA-2A7F-44D6-B2F8-6EB9F21A0ABB}" type="presOf" srcId="{28D28E1B-5D04-4E79-A3B1-C75A2CA5B6A5}" destId="{78CCE597-4629-496E-B9AA-951AB21DB597}" srcOrd="0" destOrd="0" presId="urn:microsoft.com/office/officeart/2005/8/layout/process1"/>
    <dgm:cxn modelId="{75E886FB-C5BA-47FA-BE7D-63FEC9FF4D27}" type="presOf" srcId="{AC8E04FE-70F4-476C-8964-98A8ECDAF469}" destId="{B7809B89-1AE3-4BEE-8AA0-7AE258093B86}" srcOrd="1" destOrd="0" presId="urn:microsoft.com/office/officeart/2005/8/layout/process1"/>
    <dgm:cxn modelId="{19C2D798-3D48-4B1D-A026-86E8CFBDAA66}" type="presParOf" srcId="{78CCE597-4629-496E-B9AA-951AB21DB597}" destId="{B4358E56-6794-4A31-99B2-9B9BF8632FBD}" srcOrd="0" destOrd="0" presId="urn:microsoft.com/office/officeart/2005/8/layout/process1"/>
    <dgm:cxn modelId="{28EF6FC8-1F08-46AB-8103-EA6C4FF5C540}" type="presParOf" srcId="{78CCE597-4629-496E-B9AA-951AB21DB597}" destId="{6F997274-2BC5-4364-BDD7-44B911D2D705}" srcOrd="1" destOrd="0" presId="urn:microsoft.com/office/officeart/2005/8/layout/process1"/>
    <dgm:cxn modelId="{BB7658AE-D546-437C-BC7E-0D609EAC93A4}" type="presParOf" srcId="{6F997274-2BC5-4364-BDD7-44B911D2D705}" destId="{CC71781D-D30D-4BD0-80FC-7BE4433C09D3}" srcOrd="0" destOrd="0" presId="urn:microsoft.com/office/officeart/2005/8/layout/process1"/>
    <dgm:cxn modelId="{67B4E7A8-8B9A-4257-B388-1FC2A728A86B}" type="presParOf" srcId="{78CCE597-4629-496E-B9AA-951AB21DB597}" destId="{36A2FD12-553E-44F1-A2CC-687E0B88AFDF}" srcOrd="2" destOrd="0" presId="urn:microsoft.com/office/officeart/2005/8/layout/process1"/>
    <dgm:cxn modelId="{D4BFAA63-867F-442B-9C32-571788E19454}" type="presParOf" srcId="{78CCE597-4629-496E-B9AA-951AB21DB597}" destId="{0EE89B65-84CE-4683-904A-F03716D8EF4E}" srcOrd="3" destOrd="0" presId="urn:microsoft.com/office/officeart/2005/8/layout/process1"/>
    <dgm:cxn modelId="{56B54A50-4384-4D83-83F7-C38BD3E9280F}" type="presParOf" srcId="{0EE89B65-84CE-4683-904A-F03716D8EF4E}" destId="{9E60966F-434E-4C11-8368-C5A1A6F7E19F}" srcOrd="0" destOrd="0" presId="urn:microsoft.com/office/officeart/2005/8/layout/process1"/>
    <dgm:cxn modelId="{AB5F9C13-A9EF-4E48-AA1D-E5E4204A57E7}" type="presParOf" srcId="{78CCE597-4629-496E-B9AA-951AB21DB597}" destId="{0680BB22-0DBE-4D90-80DE-C0BD644AAEDF}" srcOrd="4" destOrd="0" presId="urn:microsoft.com/office/officeart/2005/8/layout/process1"/>
    <dgm:cxn modelId="{FDDDE3B0-2637-41BC-85DD-608524EAC589}" type="presParOf" srcId="{78CCE597-4629-496E-B9AA-951AB21DB597}" destId="{3900C71C-EFF5-426E-B578-E5EBB7674CB9}" srcOrd="5" destOrd="0" presId="urn:microsoft.com/office/officeart/2005/8/layout/process1"/>
    <dgm:cxn modelId="{B62E1E19-96AE-4980-95A9-68987632EED0}" type="presParOf" srcId="{3900C71C-EFF5-426E-B578-E5EBB7674CB9}" destId="{B7809B89-1AE3-4BEE-8AA0-7AE258093B86}" srcOrd="0" destOrd="0" presId="urn:microsoft.com/office/officeart/2005/8/layout/process1"/>
    <dgm:cxn modelId="{BFD73E57-5E44-4925-98D3-AD1B9DD83EFA}" type="presParOf" srcId="{78CCE597-4629-496E-B9AA-951AB21DB597}" destId="{86F84179-E653-4244-91E6-F6C2D67B6DE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09CE2-E5AC-40D2-A194-97B6524D85EB}" type="doc">
      <dgm:prSet loTypeId="urn:microsoft.com/office/officeart/2005/8/layout/hProcess9" loCatId="process" qsTypeId="urn:microsoft.com/office/officeart/2005/8/quickstyle/simple1" qsCatId="simple" csTypeId="urn:microsoft.com/office/officeart/2005/8/colors/accent1_2" csCatId="accent1" phldr="1"/>
      <dgm:spPr/>
    </dgm:pt>
    <dgm:pt modelId="{FD385A18-1B9D-4E5E-AE51-6E53C7A34375}">
      <dgm:prSet phldrT="[Texte]" custT="1"/>
      <dgm:spPr>
        <a:solidFill>
          <a:srgbClr val="C29CC7"/>
        </a:solidFill>
      </dgm:spPr>
      <dgm:t>
        <a:bodyPr/>
        <a:lstStyle/>
        <a:p>
          <a:r>
            <a:rPr lang="fr-FR" sz="1200" dirty="0">
              <a:solidFill>
                <a:schemeClr val="bg1"/>
              </a:solidFill>
              <a:latin typeface="DINPro" panose="020B0504020101020102" pitchFamily="34" charset="0"/>
              <a:cs typeface="DilleniaUPC" panose="02020603050405020304" pitchFamily="18" charset="-34"/>
            </a:rPr>
            <a:t>Présentation des 3 bilans experts devant la CDC et la DGEFP</a:t>
          </a:r>
        </a:p>
      </dgm:t>
    </dgm:pt>
    <dgm:pt modelId="{6E7DB8B1-A4F6-4627-9259-97B6D789BE90}" type="parTrans" cxnId="{6264F769-3F28-4F57-8A5A-E7D76775BAB4}">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49424E6F-A761-474E-BD00-B3A4B7EEE146}" type="sibTrans" cxnId="{6264F769-3F28-4F57-8A5A-E7D76775BAB4}">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86A47A51-28AF-4457-AE0B-6DECEFE52058}">
      <dgm:prSet phldrT="[Texte]" custT="1"/>
      <dgm:spPr>
        <a:solidFill>
          <a:srgbClr val="EAC641"/>
        </a:solidFill>
      </dgm:spPr>
      <dgm:t>
        <a:bodyPr/>
        <a:lstStyle/>
        <a:p>
          <a:r>
            <a:rPr lang="fr-FR" sz="1200" dirty="0">
              <a:solidFill>
                <a:schemeClr val="bg1"/>
              </a:solidFill>
              <a:latin typeface="DINPro" panose="020B0504020101020102" pitchFamily="34" charset="0"/>
              <a:cs typeface="DilleniaUPC" panose="02020603050405020304" pitchFamily="18" charset="-34"/>
            </a:rPr>
            <a:t>Création des plaquettes de communication</a:t>
          </a:r>
        </a:p>
      </dgm:t>
    </dgm:pt>
    <dgm:pt modelId="{F79556FA-E8F2-40A8-9EA7-34A844080471}" type="parTrans" cxnId="{DDCD8192-D2F9-4DC3-B52F-9D8545F78319}">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B750BB0A-57D5-4862-B72A-00B1E31083A3}" type="sibTrans" cxnId="{DDCD8192-D2F9-4DC3-B52F-9D8545F78319}">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F7DAA1B2-503E-4577-9258-C3AB9A712A06}">
      <dgm:prSet custT="1"/>
      <dgm:spPr>
        <a:solidFill>
          <a:srgbClr val="A71D17"/>
        </a:solidFill>
      </dgm:spPr>
      <dgm:t>
        <a:bodyPr/>
        <a:lstStyle/>
        <a:p>
          <a:r>
            <a:rPr lang="fr-FR" sz="1200" dirty="0">
              <a:solidFill>
                <a:schemeClr val="bg1"/>
              </a:solidFill>
              <a:latin typeface="DINPro" panose="020B0504020101020102" pitchFamily="34" charset="0"/>
              <a:cs typeface="DilleniaUPC" panose="02020603050405020304" pitchFamily="18" charset="-34"/>
            </a:rPr>
            <a:t>Organisation d’un webinaire de présentation pour les CIBC </a:t>
          </a:r>
        </a:p>
      </dgm:t>
    </dgm:pt>
    <dgm:pt modelId="{4584F0FB-32C4-409A-BF1D-AF7B8F033789}" type="parTrans" cxnId="{FDC0CFCF-EE19-45D4-B2E8-17946460526A}">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3CF93DB2-62DB-44E6-97FB-26D973DB4E8C}" type="sibTrans" cxnId="{FDC0CFCF-EE19-45D4-B2E8-17946460526A}">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B72E68E5-13D3-4F23-AFC6-FB66B95B6A30}">
      <dgm:prSet custT="1"/>
      <dgm:spPr>
        <a:solidFill>
          <a:srgbClr val="D74275"/>
        </a:solidFill>
      </dgm:spPr>
      <dgm:t>
        <a:bodyPr/>
        <a:lstStyle/>
        <a:p>
          <a:r>
            <a:rPr lang="fr-FR" sz="1200" dirty="0">
              <a:solidFill>
                <a:schemeClr val="bg1"/>
              </a:solidFill>
              <a:latin typeface="DINPro" panose="020B0504020101020102" pitchFamily="34" charset="0"/>
              <a:cs typeface="DilleniaUPC" panose="02020603050405020304" pitchFamily="18" charset="-34"/>
            </a:rPr>
            <a:t>Partage des kits bilan clé en main </a:t>
          </a:r>
        </a:p>
      </dgm:t>
    </dgm:pt>
    <dgm:pt modelId="{F0E5457E-322E-4280-91FE-44E2B3686215}" type="parTrans" cxnId="{7F4650B1-983F-4537-843E-C0A364457B39}">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F952A16F-733A-4E25-B4D9-95D8462AD872}" type="sibTrans" cxnId="{7F4650B1-983F-4537-843E-C0A364457B39}">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83D0CBD3-E8C6-4B7B-A63E-1E38CE9951BA}">
      <dgm:prSet custT="1"/>
      <dgm:spPr>
        <a:solidFill>
          <a:srgbClr val="1B345C"/>
        </a:solidFill>
      </dgm:spPr>
      <dgm:t>
        <a:bodyPr/>
        <a:lstStyle/>
        <a:p>
          <a:r>
            <a:rPr lang="fr-FR" sz="1200" dirty="0">
              <a:solidFill>
                <a:schemeClr val="bg1"/>
              </a:solidFill>
              <a:latin typeface="DINPro" panose="020B0504020101020102" pitchFamily="34" charset="0"/>
              <a:cs typeface="DilleniaUPC" panose="02020603050405020304" pitchFamily="18" charset="-34"/>
            </a:rPr>
            <a:t>Mise en ligne des 3 bilans sur le site de la Fédération </a:t>
          </a:r>
        </a:p>
      </dgm:t>
    </dgm:pt>
    <dgm:pt modelId="{2DAE3F17-DA1D-4FBA-B80D-AA888788E55B}" type="parTrans" cxnId="{16A5FE61-5753-47A2-8602-65A3F3FA86A4}">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0E422828-61A3-48D6-80C4-95B95F8E9C84}" type="sibTrans" cxnId="{16A5FE61-5753-47A2-8602-65A3F3FA86A4}">
      <dgm:prSet/>
      <dgm:spPr/>
      <dgm:t>
        <a:bodyPr/>
        <a:lstStyle/>
        <a:p>
          <a:endParaRPr lang="fr-FR" sz="1200">
            <a:solidFill>
              <a:schemeClr val="bg1"/>
            </a:solidFill>
            <a:latin typeface="DINPro" panose="020B0504020101020102" pitchFamily="34" charset="0"/>
            <a:cs typeface="DilleniaUPC" panose="02020603050405020304" pitchFamily="18" charset="-34"/>
          </a:endParaRPr>
        </a:p>
      </dgm:t>
    </dgm:pt>
    <dgm:pt modelId="{83C041DE-FE40-4F85-99FB-EDF3314A6F45}" type="pres">
      <dgm:prSet presAssocID="{56E09CE2-E5AC-40D2-A194-97B6524D85EB}" presName="CompostProcess" presStyleCnt="0">
        <dgm:presLayoutVars>
          <dgm:dir/>
          <dgm:resizeHandles val="exact"/>
        </dgm:presLayoutVars>
      </dgm:prSet>
      <dgm:spPr/>
    </dgm:pt>
    <dgm:pt modelId="{92849E75-D1A4-4783-8EEB-E3EF6DD64AB3}" type="pres">
      <dgm:prSet presAssocID="{56E09CE2-E5AC-40D2-A194-97B6524D85EB}" presName="arrow" presStyleLbl="bgShp" presStyleIdx="0" presStyleCnt="1"/>
      <dgm:spPr>
        <a:solidFill>
          <a:srgbClr val="CCC4BE"/>
        </a:solidFill>
      </dgm:spPr>
    </dgm:pt>
    <dgm:pt modelId="{C2551E7A-1921-4272-A721-85ED5CB1AE8B}" type="pres">
      <dgm:prSet presAssocID="{56E09CE2-E5AC-40D2-A194-97B6524D85EB}" presName="linearProcess" presStyleCnt="0"/>
      <dgm:spPr/>
    </dgm:pt>
    <dgm:pt modelId="{7160EF77-A9E5-4F9C-92B8-9B8C3387D7BE}" type="pres">
      <dgm:prSet presAssocID="{FD385A18-1B9D-4E5E-AE51-6E53C7A34375}" presName="textNode" presStyleLbl="node1" presStyleIdx="0" presStyleCnt="5">
        <dgm:presLayoutVars>
          <dgm:bulletEnabled val="1"/>
        </dgm:presLayoutVars>
      </dgm:prSet>
      <dgm:spPr/>
    </dgm:pt>
    <dgm:pt modelId="{2532812B-9589-442F-8A3E-D1BF951401E0}" type="pres">
      <dgm:prSet presAssocID="{49424E6F-A761-474E-BD00-B3A4B7EEE146}" presName="sibTrans" presStyleCnt="0"/>
      <dgm:spPr/>
    </dgm:pt>
    <dgm:pt modelId="{26BE54DF-DEC9-4C3F-AD12-8FE474E6A75A}" type="pres">
      <dgm:prSet presAssocID="{F7DAA1B2-503E-4577-9258-C3AB9A712A06}" presName="textNode" presStyleLbl="node1" presStyleIdx="1" presStyleCnt="5">
        <dgm:presLayoutVars>
          <dgm:bulletEnabled val="1"/>
        </dgm:presLayoutVars>
      </dgm:prSet>
      <dgm:spPr/>
    </dgm:pt>
    <dgm:pt modelId="{A6DECA9B-DC10-40F5-A436-B6B2338023CB}" type="pres">
      <dgm:prSet presAssocID="{3CF93DB2-62DB-44E6-97FB-26D973DB4E8C}" presName="sibTrans" presStyleCnt="0"/>
      <dgm:spPr/>
    </dgm:pt>
    <dgm:pt modelId="{CED56B36-985F-474C-A2F7-B0AB9B069EF2}" type="pres">
      <dgm:prSet presAssocID="{86A47A51-28AF-4457-AE0B-6DECEFE52058}" presName="textNode" presStyleLbl="node1" presStyleIdx="2" presStyleCnt="5" custLinFactX="98164" custLinFactNeighborX="100000" custLinFactNeighborY="1838">
        <dgm:presLayoutVars>
          <dgm:bulletEnabled val="1"/>
        </dgm:presLayoutVars>
      </dgm:prSet>
      <dgm:spPr/>
    </dgm:pt>
    <dgm:pt modelId="{1416DC97-FF5F-41E0-A3BD-FAB9B0826E85}" type="pres">
      <dgm:prSet presAssocID="{B750BB0A-57D5-4862-B72A-00B1E31083A3}" presName="sibTrans" presStyleCnt="0"/>
      <dgm:spPr/>
    </dgm:pt>
    <dgm:pt modelId="{B30472FF-54E8-4DB5-A1B0-470CBE98FC35}" type="pres">
      <dgm:prSet presAssocID="{B72E68E5-13D3-4F23-AFC6-FB66B95B6A30}" presName="textNode" presStyleLbl="node1" presStyleIdx="3" presStyleCnt="5" custLinFactX="-94917" custLinFactNeighborX="-100000" custLinFactNeighborY="670">
        <dgm:presLayoutVars>
          <dgm:bulletEnabled val="1"/>
        </dgm:presLayoutVars>
      </dgm:prSet>
      <dgm:spPr/>
    </dgm:pt>
    <dgm:pt modelId="{77D63688-953B-4B8D-B396-2289A9D6D163}" type="pres">
      <dgm:prSet presAssocID="{F952A16F-733A-4E25-B4D9-95D8462AD872}" presName="sibTrans" presStyleCnt="0"/>
      <dgm:spPr/>
    </dgm:pt>
    <dgm:pt modelId="{4309618B-F09A-453D-B4F1-18F82C3A478E}" type="pres">
      <dgm:prSet presAssocID="{83D0CBD3-E8C6-4B7B-A63E-1E38CE9951BA}" presName="textNode" presStyleLbl="node1" presStyleIdx="4" presStyleCnt="5">
        <dgm:presLayoutVars>
          <dgm:bulletEnabled val="1"/>
        </dgm:presLayoutVars>
      </dgm:prSet>
      <dgm:spPr/>
    </dgm:pt>
  </dgm:ptLst>
  <dgm:cxnLst>
    <dgm:cxn modelId="{F72BDD18-57F6-41A7-8FBA-7225F512ECD0}" type="presOf" srcId="{F7DAA1B2-503E-4577-9258-C3AB9A712A06}" destId="{26BE54DF-DEC9-4C3F-AD12-8FE474E6A75A}" srcOrd="0" destOrd="0" presId="urn:microsoft.com/office/officeart/2005/8/layout/hProcess9"/>
    <dgm:cxn modelId="{40995D30-3D7B-422F-93D1-15B4B73F8792}" type="presOf" srcId="{FD385A18-1B9D-4E5E-AE51-6E53C7A34375}" destId="{7160EF77-A9E5-4F9C-92B8-9B8C3387D7BE}" srcOrd="0" destOrd="0" presId="urn:microsoft.com/office/officeart/2005/8/layout/hProcess9"/>
    <dgm:cxn modelId="{16A5FE61-5753-47A2-8602-65A3F3FA86A4}" srcId="{56E09CE2-E5AC-40D2-A194-97B6524D85EB}" destId="{83D0CBD3-E8C6-4B7B-A63E-1E38CE9951BA}" srcOrd="4" destOrd="0" parTransId="{2DAE3F17-DA1D-4FBA-B80D-AA888788E55B}" sibTransId="{0E422828-61A3-48D6-80C4-95B95F8E9C84}"/>
    <dgm:cxn modelId="{6264F769-3F28-4F57-8A5A-E7D76775BAB4}" srcId="{56E09CE2-E5AC-40D2-A194-97B6524D85EB}" destId="{FD385A18-1B9D-4E5E-AE51-6E53C7A34375}" srcOrd="0" destOrd="0" parTransId="{6E7DB8B1-A4F6-4627-9259-97B6D789BE90}" sibTransId="{49424E6F-A761-474E-BD00-B3A4B7EEE146}"/>
    <dgm:cxn modelId="{DDCD8192-D2F9-4DC3-B52F-9D8545F78319}" srcId="{56E09CE2-E5AC-40D2-A194-97B6524D85EB}" destId="{86A47A51-28AF-4457-AE0B-6DECEFE52058}" srcOrd="2" destOrd="0" parTransId="{F79556FA-E8F2-40A8-9EA7-34A844080471}" sibTransId="{B750BB0A-57D5-4862-B72A-00B1E31083A3}"/>
    <dgm:cxn modelId="{618BB0AC-A0EB-4664-AA1E-3AE61F07A48A}" type="presOf" srcId="{56E09CE2-E5AC-40D2-A194-97B6524D85EB}" destId="{83C041DE-FE40-4F85-99FB-EDF3314A6F45}" srcOrd="0" destOrd="0" presId="urn:microsoft.com/office/officeart/2005/8/layout/hProcess9"/>
    <dgm:cxn modelId="{7F4650B1-983F-4537-843E-C0A364457B39}" srcId="{56E09CE2-E5AC-40D2-A194-97B6524D85EB}" destId="{B72E68E5-13D3-4F23-AFC6-FB66B95B6A30}" srcOrd="3" destOrd="0" parTransId="{F0E5457E-322E-4280-91FE-44E2B3686215}" sibTransId="{F952A16F-733A-4E25-B4D9-95D8462AD872}"/>
    <dgm:cxn modelId="{D704EABF-7231-46F3-8269-0A7A80F9EBA0}" type="presOf" srcId="{83D0CBD3-E8C6-4B7B-A63E-1E38CE9951BA}" destId="{4309618B-F09A-453D-B4F1-18F82C3A478E}" srcOrd="0" destOrd="0" presId="urn:microsoft.com/office/officeart/2005/8/layout/hProcess9"/>
    <dgm:cxn modelId="{FDC0CFCF-EE19-45D4-B2E8-17946460526A}" srcId="{56E09CE2-E5AC-40D2-A194-97B6524D85EB}" destId="{F7DAA1B2-503E-4577-9258-C3AB9A712A06}" srcOrd="1" destOrd="0" parTransId="{4584F0FB-32C4-409A-BF1D-AF7B8F033789}" sibTransId="{3CF93DB2-62DB-44E6-97FB-26D973DB4E8C}"/>
    <dgm:cxn modelId="{8BBA75E3-89DA-4031-9211-67A8719B9116}" type="presOf" srcId="{B72E68E5-13D3-4F23-AFC6-FB66B95B6A30}" destId="{B30472FF-54E8-4DB5-A1B0-470CBE98FC35}" srcOrd="0" destOrd="0" presId="urn:microsoft.com/office/officeart/2005/8/layout/hProcess9"/>
    <dgm:cxn modelId="{E748C4E5-EF30-4326-BC8E-BDDF56B2C35D}" type="presOf" srcId="{86A47A51-28AF-4457-AE0B-6DECEFE52058}" destId="{CED56B36-985F-474C-A2F7-B0AB9B069EF2}" srcOrd="0" destOrd="0" presId="urn:microsoft.com/office/officeart/2005/8/layout/hProcess9"/>
    <dgm:cxn modelId="{FCFA3A32-575C-44AB-8F5B-29E9831EBD08}" type="presParOf" srcId="{83C041DE-FE40-4F85-99FB-EDF3314A6F45}" destId="{92849E75-D1A4-4783-8EEB-E3EF6DD64AB3}" srcOrd="0" destOrd="0" presId="urn:microsoft.com/office/officeart/2005/8/layout/hProcess9"/>
    <dgm:cxn modelId="{C9ABC5FF-6AEB-4708-92B9-B805BE72034F}" type="presParOf" srcId="{83C041DE-FE40-4F85-99FB-EDF3314A6F45}" destId="{C2551E7A-1921-4272-A721-85ED5CB1AE8B}" srcOrd="1" destOrd="0" presId="urn:microsoft.com/office/officeart/2005/8/layout/hProcess9"/>
    <dgm:cxn modelId="{70CF9DC0-C2AF-44A6-B86B-A95188296597}" type="presParOf" srcId="{C2551E7A-1921-4272-A721-85ED5CB1AE8B}" destId="{7160EF77-A9E5-4F9C-92B8-9B8C3387D7BE}" srcOrd="0" destOrd="0" presId="urn:microsoft.com/office/officeart/2005/8/layout/hProcess9"/>
    <dgm:cxn modelId="{A6B9D363-0508-4FEC-BD9F-404D2EAA5723}" type="presParOf" srcId="{C2551E7A-1921-4272-A721-85ED5CB1AE8B}" destId="{2532812B-9589-442F-8A3E-D1BF951401E0}" srcOrd="1" destOrd="0" presId="urn:microsoft.com/office/officeart/2005/8/layout/hProcess9"/>
    <dgm:cxn modelId="{A28CE4E6-3868-434A-BE2E-5F8B76A2FFBA}" type="presParOf" srcId="{C2551E7A-1921-4272-A721-85ED5CB1AE8B}" destId="{26BE54DF-DEC9-4C3F-AD12-8FE474E6A75A}" srcOrd="2" destOrd="0" presId="urn:microsoft.com/office/officeart/2005/8/layout/hProcess9"/>
    <dgm:cxn modelId="{1D0C73A4-C2EC-4E8C-A8A4-0892E160EA4C}" type="presParOf" srcId="{C2551E7A-1921-4272-A721-85ED5CB1AE8B}" destId="{A6DECA9B-DC10-40F5-A436-B6B2338023CB}" srcOrd="3" destOrd="0" presId="urn:microsoft.com/office/officeart/2005/8/layout/hProcess9"/>
    <dgm:cxn modelId="{44FE8716-3B9E-4177-9C6D-E8D7D32E8ABE}" type="presParOf" srcId="{C2551E7A-1921-4272-A721-85ED5CB1AE8B}" destId="{CED56B36-985F-474C-A2F7-B0AB9B069EF2}" srcOrd="4" destOrd="0" presId="urn:microsoft.com/office/officeart/2005/8/layout/hProcess9"/>
    <dgm:cxn modelId="{CBA5114A-67DA-4750-9AE5-A46DF9F4846B}" type="presParOf" srcId="{C2551E7A-1921-4272-A721-85ED5CB1AE8B}" destId="{1416DC97-FF5F-41E0-A3BD-FAB9B0826E85}" srcOrd="5" destOrd="0" presId="urn:microsoft.com/office/officeart/2005/8/layout/hProcess9"/>
    <dgm:cxn modelId="{E96EE334-FFD6-411A-BE7E-13666685395C}" type="presParOf" srcId="{C2551E7A-1921-4272-A721-85ED5CB1AE8B}" destId="{B30472FF-54E8-4DB5-A1B0-470CBE98FC35}" srcOrd="6" destOrd="0" presId="urn:microsoft.com/office/officeart/2005/8/layout/hProcess9"/>
    <dgm:cxn modelId="{03DD9525-3F60-40C4-921A-D7E849FF2FA8}" type="presParOf" srcId="{C2551E7A-1921-4272-A721-85ED5CB1AE8B}" destId="{77D63688-953B-4B8D-B396-2289A9D6D163}" srcOrd="7" destOrd="0" presId="urn:microsoft.com/office/officeart/2005/8/layout/hProcess9"/>
    <dgm:cxn modelId="{A64DBE5B-E324-46CF-B926-577316EF6A7E}" type="presParOf" srcId="{C2551E7A-1921-4272-A721-85ED5CB1AE8B}" destId="{4309618B-F09A-453D-B4F1-18F82C3A478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75B211-2A33-4E0F-9DB9-AB75A95678FC}" type="doc">
      <dgm:prSet loTypeId="urn:microsoft.com/office/officeart/2005/8/layout/lProcess1" loCatId="process" qsTypeId="urn:microsoft.com/office/officeart/2005/8/quickstyle/simple4" qsCatId="simple" csTypeId="urn:microsoft.com/office/officeart/2005/8/colors/accent2_2" csCatId="accent2" phldr="1"/>
      <dgm:spPr/>
      <dgm:t>
        <a:bodyPr/>
        <a:lstStyle/>
        <a:p>
          <a:endParaRPr lang="fr-FR"/>
        </a:p>
      </dgm:t>
    </dgm:pt>
    <dgm:pt modelId="{CA9A2F64-933C-4D5A-9BA1-A475C5F61429}">
      <dgm:prSet phldrT="[Texte]" custT="1"/>
      <dgm:spPr/>
      <dgm:t>
        <a:bodyPr/>
        <a:lstStyle/>
        <a:p>
          <a:r>
            <a:rPr lang="fr-FR" sz="1000" b="0" baseline="0" dirty="0">
              <a:latin typeface="DINPro" panose="020B0504020101020102" pitchFamily="34" charset="0"/>
            </a:rPr>
            <a:t>Sept. / Oct. 2023</a:t>
          </a:r>
        </a:p>
      </dgm:t>
    </dgm:pt>
    <dgm:pt modelId="{95E4A718-FA8C-4FD1-B10F-3D86EE7BB062}" type="parTrans" cxnId="{99A5A116-D196-413B-BAF0-5DF054912410}">
      <dgm:prSet/>
      <dgm:spPr/>
      <dgm:t>
        <a:bodyPr/>
        <a:lstStyle/>
        <a:p>
          <a:endParaRPr lang="fr-FR" sz="1000" b="0">
            <a:latin typeface="DINPro" panose="020B0504020101020102" pitchFamily="34" charset="0"/>
          </a:endParaRPr>
        </a:p>
      </dgm:t>
    </dgm:pt>
    <dgm:pt modelId="{A90958DC-6FFB-472D-AF8B-2D752CB14CAC}" type="sibTrans" cxnId="{99A5A116-D196-413B-BAF0-5DF054912410}">
      <dgm:prSet/>
      <dgm:spPr/>
      <dgm:t>
        <a:bodyPr/>
        <a:lstStyle/>
        <a:p>
          <a:endParaRPr lang="fr-FR" sz="1000" b="0">
            <a:latin typeface="DINPro" panose="020B0504020101020102" pitchFamily="34" charset="0"/>
          </a:endParaRPr>
        </a:p>
      </dgm:t>
    </dgm:pt>
    <dgm:pt modelId="{1832890B-36D1-40BC-927D-28D7AE6FE98B}">
      <dgm:prSet phldrT="[Texte]" custT="1"/>
      <dgm:spPr/>
      <dgm:t>
        <a:bodyPr/>
        <a:lstStyle/>
        <a:p>
          <a:r>
            <a:rPr lang="fr-FR" sz="1000" b="0" dirty="0">
              <a:latin typeface="DINPro" panose="020B0504020101020102" pitchFamily="34" charset="0"/>
            </a:rPr>
            <a:t>Avril 2024</a:t>
          </a:r>
        </a:p>
      </dgm:t>
    </dgm:pt>
    <dgm:pt modelId="{D98AD074-EE49-42EE-A7D5-C51BCA77833E}" type="sibTrans" cxnId="{E699E5D9-8160-4FFD-8E46-57B0C6715D00}">
      <dgm:prSet/>
      <dgm:spPr/>
      <dgm:t>
        <a:bodyPr/>
        <a:lstStyle/>
        <a:p>
          <a:endParaRPr lang="fr-FR" sz="1000" b="0">
            <a:latin typeface="DINPro" panose="020B0504020101020102" pitchFamily="34" charset="0"/>
          </a:endParaRPr>
        </a:p>
      </dgm:t>
    </dgm:pt>
    <dgm:pt modelId="{324EC67B-729D-40D0-9FE6-A2A60DA93FE0}" type="parTrans" cxnId="{E699E5D9-8160-4FFD-8E46-57B0C6715D00}">
      <dgm:prSet/>
      <dgm:spPr/>
      <dgm:t>
        <a:bodyPr/>
        <a:lstStyle/>
        <a:p>
          <a:endParaRPr lang="fr-FR" sz="1000" b="0">
            <a:latin typeface="DINPro" panose="020B0504020101020102" pitchFamily="34" charset="0"/>
          </a:endParaRPr>
        </a:p>
      </dgm:t>
    </dgm:pt>
    <dgm:pt modelId="{F035780D-77A6-46E7-8F17-D1762979F46A}">
      <dgm:prSet custT="1"/>
      <dgm:spPr/>
      <dgm:t>
        <a:bodyPr/>
        <a:lstStyle/>
        <a:p>
          <a:r>
            <a:rPr lang="fr-FR" sz="1000" b="0" dirty="0">
              <a:solidFill>
                <a:srgbClr val="9D1D17"/>
              </a:solidFill>
              <a:latin typeface="DINPro" panose="020B0504020101020102" pitchFamily="34" charset="0"/>
            </a:rPr>
            <a:t>Evènement national</a:t>
          </a:r>
        </a:p>
      </dgm:t>
    </dgm:pt>
    <dgm:pt modelId="{56B3866F-CDC4-493E-A29F-9035DCC9AC8C}" type="parTrans" cxnId="{9D50F145-0B25-46B7-B0B1-CE3D3B733B14}">
      <dgm:prSet/>
      <dgm:spPr/>
      <dgm:t>
        <a:bodyPr/>
        <a:lstStyle/>
        <a:p>
          <a:endParaRPr lang="fr-FR" sz="1000" b="0">
            <a:latin typeface="DINPro" panose="020B0504020101020102" pitchFamily="34" charset="0"/>
          </a:endParaRPr>
        </a:p>
      </dgm:t>
    </dgm:pt>
    <dgm:pt modelId="{143B3791-FEF9-43B7-911B-122171CBB4D1}" type="sibTrans" cxnId="{9D50F145-0B25-46B7-B0B1-CE3D3B733B14}">
      <dgm:prSet/>
      <dgm:spPr/>
      <dgm:t>
        <a:bodyPr/>
        <a:lstStyle/>
        <a:p>
          <a:endParaRPr lang="fr-FR" sz="1000" b="0">
            <a:latin typeface="DINPro" panose="020B0504020101020102" pitchFamily="34" charset="0"/>
          </a:endParaRPr>
        </a:p>
      </dgm:t>
    </dgm:pt>
    <dgm:pt modelId="{322A2E30-C9DD-455C-83B3-D576DD2461B7}">
      <dgm:prSet custT="1"/>
      <dgm:spPr/>
      <dgm:t>
        <a:bodyPr/>
        <a:lstStyle/>
        <a:p>
          <a:r>
            <a:rPr lang="fr-FR" sz="1000" b="0" dirty="0">
              <a:latin typeface="DINPro" panose="020B0504020101020102" pitchFamily="34" charset="0"/>
            </a:rPr>
            <a:t>Juillet 2023</a:t>
          </a:r>
        </a:p>
      </dgm:t>
    </dgm:pt>
    <dgm:pt modelId="{FA60E80F-E03B-4EB8-9E9E-762E96A25BDC}" type="parTrans" cxnId="{4A103BAB-1EEE-46F1-8642-1099278FE215}">
      <dgm:prSet/>
      <dgm:spPr/>
      <dgm:t>
        <a:bodyPr/>
        <a:lstStyle/>
        <a:p>
          <a:endParaRPr lang="fr-FR" sz="1000" b="0">
            <a:latin typeface="DINPro" panose="020B0504020101020102" pitchFamily="34" charset="0"/>
          </a:endParaRPr>
        </a:p>
      </dgm:t>
    </dgm:pt>
    <dgm:pt modelId="{2CC35306-F8B4-433F-A61B-99C3F17B1FF7}" type="sibTrans" cxnId="{4A103BAB-1EEE-46F1-8642-1099278FE215}">
      <dgm:prSet/>
      <dgm:spPr/>
      <dgm:t>
        <a:bodyPr/>
        <a:lstStyle/>
        <a:p>
          <a:endParaRPr lang="fr-FR" sz="1000" b="0">
            <a:latin typeface="DINPro" panose="020B0504020101020102" pitchFamily="34" charset="0"/>
          </a:endParaRPr>
        </a:p>
      </dgm:t>
    </dgm:pt>
    <dgm:pt modelId="{223C5CB0-7950-4563-A578-4BACF1F26BFC}">
      <dgm:prSet custT="1"/>
      <dgm:spPr/>
      <dgm:t>
        <a:bodyPr/>
        <a:lstStyle/>
        <a:p>
          <a:r>
            <a:rPr lang="fr-FR" sz="900" b="0" dirty="0">
              <a:solidFill>
                <a:srgbClr val="9D1D17"/>
              </a:solidFill>
              <a:latin typeface="DINPro" panose="020B0504020101020102" pitchFamily="34" charset="0"/>
            </a:rPr>
            <a:t>Mise en ligne du nouveau site web de la Fédération</a:t>
          </a:r>
        </a:p>
      </dgm:t>
    </dgm:pt>
    <dgm:pt modelId="{DD014587-2DC0-4A32-AFD9-EE188882DC5A}" type="parTrans" cxnId="{957A5A27-069E-442C-82C0-05EDBB14EFC2}">
      <dgm:prSet/>
      <dgm:spPr/>
      <dgm:t>
        <a:bodyPr/>
        <a:lstStyle/>
        <a:p>
          <a:endParaRPr lang="fr-FR" sz="1000" b="0">
            <a:latin typeface="DINPro" panose="020B0504020101020102" pitchFamily="34" charset="0"/>
          </a:endParaRPr>
        </a:p>
      </dgm:t>
    </dgm:pt>
    <dgm:pt modelId="{62CA0517-46D1-4726-B437-78C24BCE9F43}" type="sibTrans" cxnId="{957A5A27-069E-442C-82C0-05EDBB14EFC2}">
      <dgm:prSet/>
      <dgm:spPr/>
      <dgm:t>
        <a:bodyPr/>
        <a:lstStyle/>
        <a:p>
          <a:endParaRPr lang="fr-FR" sz="1000" b="0">
            <a:latin typeface="DINPro" panose="020B0504020101020102" pitchFamily="34" charset="0"/>
          </a:endParaRPr>
        </a:p>
      </dgm:t>
    </dgm:pt>
    <dgm:pt modelId="{AD21189F-609A-8D47-8B77-3BBF4028A4FC}">
      <dgm:prSet custT="1"/>
      <dgm:spPr/>
      <dgm:t>
        <a:bodyPr/>
        <a:lstStyle/>
        <a:p>
          <a:r>
            <a:rPr lang="fr-FR" sz="1000" b="0" dirty="0">
              <a:solidFill>
                <a:srgbClr val="9D1D17"/>
              </a:solidFill>
              <a:latin typeface="DINPro" panose="020B0504020101020102" pitchFamily="34" charset="0"/>
            </a:rPr>
            <a:t>3 plaquettes BC experts</a:t>
          </a:r>
        </a:p>
      </dgm:t>
    </dgm:pt>
    <dgm:pt modelId="{C9604957-43D2-B149-A654-A9CA67021C82}" type="parTrans" cxnId="{83D3678D-1E01-D94C-9439-C9D45EC8FEDF}">
      <dgm:prSet/>
      <dgm:spPr/>
      <dgm:t>
        <a:bodyPr/>
        <a:lstStyle/>
        <a:p>
          <a:endParaRPr lang="fr-FR" sz="1000" b="0">
            <a:latin typeface="DINPro" panose="020B0504020101020102" pitchFamily="34" charset="0"/>
          </a:endParaRPr>
        </a:p>
      </dgm:t>
    </dgm:pt>
    <dgm:pt modelId="{5431C466-2FF0-364A-9AE1-7AF793A7E3DA}" type="sibTrans" cxnId="{83D3678D-1E01-D94C-9439-C9D45EC8FEDF}">
      <dgm:prSet/>
      <dgm:spPr/>
      <dgm:t>
        <a:bodyPr/>
        <a:lstStyle/>
        <a:p>
          <a:endParaRPr lang="fr-FR" sz="1000" b="0">
            <a:latin typeface="DINPro" panose="020B0504020101020102" pitchFamily="34" charset="0"/>
          </a:endParaRPr>
        </a:p>
      </dgm:t>
    </dgm:pt>
    <dgm:pt modelId="{7E3A81EC-BBF6-8F49-ADA1-3CCB1ECEA88D}">
      <dgm:prSet custT="1"/>
      <dgm:spPr>
        <a:solidFill>
          <a:srgbClr val="A71D17"/>
        </a:solidFill>
      </dgm:spPr>
      <dgm:t>
        <a:bodyPr/>
        <a:lstStyle/>
        <a:p>
          <a:r>
            <a:rPr lang="fr-FR" sz="1000" b="0" dirty="0">
              <a:latin typeface="DINPro" panose="020B0504020101020102" pitchFamily="34" charset="0"/>
            </a:rPr>
            <a:t>Fin 2022 / 2023</a:t>
          </a:r>
        </a:p>
      </dgm:t>
    </dgm:pt>
    <dgm:pt modelId="{666BDE42-6515-B640-991B-84CA0C6A56AB}" type="parTrans" cxnId="{1E375349-9314-374F-B958-E337E7133FEB}">
      <dgm:prSet/>
      <dgm:spPr/>
      <dgm:t>
        <a:bodyPr/>
        <a:lstStyle/>
        <a:p>
          <a:endParaRPr lang="fr-FR" sz="1000" b="0">
            <a:latin typeface="DINPro" panose="020B0504020101020102" pitchFamily="34" charset="0"/>
          </a:endParaRPr>
        </a:p>
      </dgm:t>
    </dgm:pt>
    <dgm:pt modelId="{549F4294-EA78-584B-A82B-E6C100484588}" type="sibTrans" cxnId="{1E375349-9314-374F-B958-E337E7133FEB}">
      <dgm:prSet/>
      <dgm:spPr/>
      <dgm:t>
        <a:bodyPr/>
        <a:lstStyle/>
        <a:p>
          <a:endParaRPr lang="fr-FR" sz="1000" b="0">
            <a:latin typeface="DINPro" panose="020B0504020101020102" pitchFamily="34" charset="0"/>
          </a:endParaRPr>
        </a:p>
      </dgm:t>
    </dgm:pt>
    <dgm:pt modelId="{2CEB6970-0A7E-714A-8CDA-AA98D1904A6A}">
      <dgm:prSet custT="1"/>
      <dgm:spPr/>
      <dgm:t>
        <a:bodyPr/>
        <a:lstStyle/>
        <a:p>
          <a:r>
            <a:rPr lang="fr-FR" sz="1000" b="0" dirty="0">
              <a:solidFill>
                <a:srgbClr val="9D1D17"/>
              </a:solidFill>
              <a:latin typeface="DINPro" panose="020B0504020101020102" pitchFamily="34" charset="0"/>
            </a:rPr>
            <a:t>Plaquettes BC 3 formules</a:t>
          </a:r>
        </a:p>
      </dgm:t>
    </dgm:pt>
    <dgm:pt modelId="{40CDC63C-9A4F-7642-8774-1A13D4A0BE7F}" type="parTrans" cxnId="{70A4AB77-3023-1F46-95D7-ECA9BAED93A2}">
      <dgm:prSet/>
      <dgm:spPr/>
      <dgm:t>
        <a:bodyPr/>
        <a:lstStyle/>
        <a:p>
          <a:endParaRPr lang="fr-FR" sz="1000" b="0">
            <a:latin typeface="DINPro" panose="020B0504020101020102" pitchFamily="34" charset="0"/>
          </a:endParaRPr>
        </a:p>
      </dgm:t>
    </dgm:pt>
    <dgm:pt modelId="{8EBF72DB-28E1-5949-8AF9-202B067A5C9F}" type="sibTrans" cxnId="{70A4AB77-3023-1F46-95D7-ECA9BAED93A2}">
      <dgm:prSet/>
      <dgm:spPr/>
      <dgm:t>
        <a:bodyPr/>
        <a:lstStyle/>
        <a:p>
          <a:endParaRPr lang="fr-FR" sz="1000" b="0">
            <a:latin typeface="DINPro" panose="020B0504020101020102" pitchFamily="34" charset="0"/>
          </a:endParaRPr>
        </a:p>
      </dgm:t>
    </dgm:pt>
    <dgm:pt modelId="{C585DB16-5A99-654D-B907-ACAAAF2B3590}">
      <dgm:prSet custT="1"/>
      <dgm:spPr/>
      <dgm:t>
        <a:bodyPr/>
        <a:lstStyle/>
        <a:p>
          <a:r>
            <a:rPr lang="fr-FR" sz="1000" b="0" dirty="0">
              <a:solidFill>
                <a:srgbClr val="9D1D17"/>
              </a:solidFill>
              <a:latin typeface="DINPro" panose="020B0504020101020102" pitchFamily="34" charset="0"/>
            </a:rPr>
            <a:t>Plaquette synthèse BC</a:t>
          </a:r>
          <a:endParaRPr lang="fr-FR" sz="1000" b="0" dirty="0">
            <a:latin typeface="DINPro" panose="020B0504020101020102" pitchFamily="34" charset="0"/>
          </a:endParaRPr>
        </a:p>
      </dgm:t>
    </dgm:pt>
    <dgm:pt modelId="{CE0D3759-530A-E345-822B-F03EE0440626}" type="parTrans" cxnId="{AAC58A3C-EA7F-F747-9EA2-11604A316F6C}">
      <dgm:prSet/>
      <dgm:spPr/>
      <dgm:t>
        <a:bodyPr/>
        <a:lstStyle/>
        <a:p>
          <a:endParaRPr lang="fr-FR" sz="1000" b="0">
            <a:latin typeface="DINPro" panose="020B0504020101020102" pitchFamily="34" charset="0"/>
          </a:endParaRPr>
        </a:p>
      </dgm:t>
    </dgm:pt>
    <dgm:pt modelId="{0977339E-9EDC-DC44-81EE-224F3082964B}" type="sibTrans" cxnId="{AAC58A3C-EA7F-F747-9EA2-11604A316F6C}">
      <dgm:prSet/>
      <dgm:spPr/>
      <dgm:t>
        <a:bodyPr/>
        <a:lstStyle/>
        <a:p>
          <a:endParaRPr lang="fr-FR" sz="1000" b="0">
            <a:latin typeface="DINPro" panose="020B0504020101020102" pitchFamily="34" charset="0"/>
          </a:endParaRPr>
        </a:p>
      </dgm:t>
    </dgm:pt>
    <dgm:pt modelId="{C3104587-699A-F642-BE85-BADEBABC4BDC}">
      <dgm:prSet custT="1"/>
      <dgm:spPr/>
      <dgm:t>
        <a:bodyPr/>
        <a:lstStyle/>
        <a:p>
          <a:r>
            <a:rPr lang="fr-FR" sz="1000" b="0" dirty="0">
              <a:solidFill>
                <a:srgbClr val="A71D17"/>
              </a:solidFill>
              <a:latin typeface="DINPro" panose="020B0504020101020102" pitchFamily="34" charset="0"/>
            </a:rPr>
            <a:t>Affiches BC</a:t>
          </a:r>
        </a:p>
      </dgm:t>
    </dgm:pt>
    <dgm:pt modelId="{68BFC741-82A1-304B-82E6-0556C9EF7390}" type="parTrans" cxnId="{1439D232-68A0-B543-9DEF-2A24A10E083D}">
      <dgm:prSet/>
      <dgm:spPr/>
      <dgm:t>
        <a:bodyPr/>
        <a:lstStyle/>
        <a:p>
          <a:endParaRPr lang="fr-FR" sz="1000" b="0">
            <a:latin typeface="DINPro" panose="020B0504020101020102" pitchFamily="34" charset="0"/>
          </a:endParaRPr>
        </a:p>
      </dgm:t>
    </dgm:pt>
    <dgm:pt modelId="{6D5C7CED-DA57-AC45-8145-1F786EF346A4}" type="sibTrans" cxnId="{1439D232-68A0-B543-9DEF-2A24A10E083D}">
      <dgm:prSet/>
      <dgm:spPr/>
      <dgm:t>
        <a:bodyPr/>
        <a:lstStyle/>
        <a:p>
          <a:endParaRPr lang="fr-FR" sz="1000" b="0">
            <a:latin typeface="DINPro" panose="020B0504020101020102" pitchFamily="34" charset="0"/>
          </a:endParaRPr>
        </a:p>
      </dgm:t>
    </dgm:pt>
    <dgm:pt modelId="{34CA51C7-468F-8042-BEC9-70A88D03022B}">
      <dgm:prSet custT="1"/>
      <dgm:spPr/>
      <dgm:t>
        <a:bodyPr/>
        <a:lstStyle/>
        <a:p>
          <a:r>
            <a:rPr lang="fr-FR" sz="1000" b="0" dirty="0">
              <a:solidFill>
                <a:srgbClr val="A71D17"/>
              </a:solidFill>
              <a:latin typeface="DINPro" panose="020B0504020101020102" pitchFamily="34" charset="0"/>
            </a:rPr>
            <a:t>Annonces presse BC</a:t>
          </a:r>
        </a:p>
      </dgm:t>
    </dgm:pt>
    <dgm:pt modelId="{797AB269-C76A-4241-975F-D2589F7EA736}" type="parTrans" cxnId="{6ABFE9B1-F763-F348-A335-CE678B8D1F35}">
      <dgm:prSet/>
      <dgm:spPr/>
      <dgm:t>
        <a:bodyPr/>
        <a:lstStyle/>
        <a:p>
          <a:endParaRPr lang="fr-FR" sz="1000" b="0">
            <a:latin typeface="DINPro" panose="020B0504020101020102" pitchFamily="34" charset="0"/>
          </a:endParaRPr>
        </a:p>
      </dgm:t>
    </dgm:pt>
    <dgm:pt modelId="{A39527F5-922C-244E-983F-2C83CC8F2199}" type="sibTrans" cxnId="{6ABFE9B1-F763-F348-A335-CE678B8D1F35}">
      <dgm:prSet/>
      <dgm:spPr/>
      <dgm:t>
        <a:bodyPr/>
        <a:lstStyle/>
        <a:p>
          <a:endParaRPr lang="fr-FR" sz="1000" b="0">
            <a:latin typeface="DINPro" panose="020B0504020101020102" pitchFamily="34" charset="0"/>
          </a:endParaRPr>
        </a:p>
      </dgm:t>
    </dgm:pt>
    <dgm:pt modelId="{A2F820C0-8276-C34B-BE98-E3818B3DE353}">
      <dgm:prSet custT="1"/>
      <dgm:spPr/>
      <dgm:t>
        <a:bodyPr/>
        <a:lstStyle/>
        <a:p>
          <a:r>
            <a:rPr lang="fr-FR" sz="1000" b="0" dirty="0">
              <a:solidFill>
                <a:srgbClr val="A71D17"/>
              </a:solidFill>
              <a:latin typeface="DINPro" panose="020B0504020101020102" pitchFamily="34" charset="0"/>
            </a:rPr>
            <a:t>Communiqué de presse BC</a:t>
          </a:r>
        </a:p>
      </dgm:t>
    </dgm:pt>
    <dgm:pt modelId="{FF1809ED-C178-234D-AE40-A636E6B07514}" type="parTrans" cxnId="{348E1788-0F5F-3C40-A9FA-AB8738C0FFE0}">
      <dgm:prSet/>
      <dgm:spPr/>
      <dgm:t>
        <a:bodyPr/>
        <a:lstStyle/>
        <a:p>
          <a:endParaRPr lang="fr-FR" sz="1000" b="0">
            <a:latin typeface="DINPro" panose="020B0504020101020102" pitchFamily="34" charset="0"/>
          </a:endParaRPr>
        </a:p>
      </dgm:t>
    </dgm:pt>
    <dgm:pt modelId="{1BB1BF96-117D-8C43-9C60-64297A31763C}" type="sibTrans" cxnId="{348E1788-0F5F-3C40-A9FA-AB8738C0FFE0}">
      <dgm:prSet/>
      <dgm:spPr/>
      <dgm:t>
        <a:bodyPr/>
        <a:lstStyle/>
        <a:p>
          <a:endParaRPr lang="fr-FR" sz="1000" b="0">
            <a:latin typeface="DINPro" panose="020B0504020101020102" pitchFamily="34" charset="0"/>
          </a:endParaRPr>
        </a:p>
      </dgm:t>
    </dgm:pt>
    <dgm:pt modelId="{43D43BAB-EAE4-434B-81D8-27238CB3EC56}">
      <dgm:prSet custT="1"/>
      <dgm:spPr/>
      <dgm:t>
        <a:bodyPr/>
        <a:lstStyle/>
        <a:p>
          <a:r>
            <a:rPr lang="fr-FR" sz="1000" b="0" dirty="0">
              <a:solidFill>
                <a:srgbClr val="A71D17"/>
              </a:solidFill>
              <a:latin typeface="DINPro" panose="020B0504020101020102" pitchFamily="34" charset="0"/>
            </a:rPr>
            <a:t>Plaquette BC 100% à distance</a:t>
          </a:r>
        </a:p>
      </dgm:t>
    </dgm:pt>
    <dgm:pt modelId="{9C95C085-0E38-634E-9AB7-54FFD775B845}" type="parTrans" cxnId="{6EFB2C55-8A3B-BD4B-9CDE-1C1DFF2D7F0E}">
      <dgm:prSet/>
      <dgm:spPr/>
      <dgm:t>
        <a:bodyPr/>
        <a:lstStyle/>
        <a:p>
          <a:endParaRPr lang="fr-FR" sz="1000" b="0">
            <a:latin typeface="DINPro" panose="020B0504020101020102" pitchFamily="34" charset="0"/>
          </a:endParaRPr>
        </a:p>
      </dgm:t>
    </dgm:pt>
    <dgm:pt modelId="{83099E43-1D1A-3345-BD6E-FC773043E7E9}" type="sibTrans" cxnId="{6EFB2C55-8A3B-BD4B-9CDE-1C1DFF2D7F0E}">
      <dgm:prSet/>
      <dgm:spPr/>
      <dgm:t>
        <a:bodyPr/>
        <a:lstStyle/>
        <a:p>
          <a:endParaRPr lang="fr-FR" sz="1000" b="0">
            <a:latin typeface="DINPro" panose="020B0504020101020102" pitchFamily="34" charset="0"/>
          </a:endParaRPr>
        </a:p>
      </dgm:t>
    </dgm:pt>
    <dgm:pt modelId="{3BF0BFE8-D9E5-1F44-87D5-158E8A635016}">
      <dgm:prSet custT="1"/>
      <dgm:spPr/>
      <dgm:t>
        <a:bodyPr/>
        <a:lstStyle/>
        <a:p>
          <a:r>
            <a:rPr lang="fr-FR" sz="1000" b="0" dirty="0">
              <a:latin typeface="DINPro" panose="020B0504020101020102" pitchFamily="34" charset="0"/>
            </a:rPr>
            <a:t>Sept 2023</a:t>
          </a:r>
        </a:p>
      </dgm:t>
    </dgm:pt>
    <dgm:pt modelId="{4D220329-53C9-8642-988D-35D3EF81F164}" type="parTrans" cxnId="{5EE4B51A-73B1-D644-AD7D-B4FD53FE72D4}">
      <dgm:prSet/>
      <dgm:spPr/>
      <dgm:t>
        <a:bodyPr/>
        <a:lstStyle/>
        <a:p>
          <a:endParaRPr lang="fr-FR" sz="1000" b="0">
            <a:latin typeface="DINPro" panose="020B0504020101020102" pitchFamily="34" charset="0"/>
          </a:endParaRPr>
        </a:p>
      </dgm:t>
    </dgm:pt>
    <dgm:pt modelId="{A294F0FC-3E47-A547-A6AC-C40F87A75BF9}" type="sibTrans" cxnId="{5EE4B51A-73B1-D644-AD7D-B4FD53FE72D4}">
      <dgm:prSet/>
      <dgm:spPr/>
      <dgm:t>
        <a:bodyPr/>
        <a:lstStyle/>
        <a:p>
          <a:endParaRPr lang="fr-FR" sz="1000" b="0">
            <a:latin typeface="DINPro" panose="020B0504020101020102" pitchFamily="34" charset="0"/>
          </a:endParaRPr>
        </a:p>
      </dgm:t>
    </dgm:pt>
    <dgm:pt modelId="{243FE314-6DBA-C44E-8C42-F7D8D263D5E8}">
      <dgm:prSet custT="1"/>
      <dgm:spPr/>
      <dgm:t>
        <a:bodyPr/>
        <a:lstStyle/>
        <a:p>
          <a:r>
            <a:rPr lang="fr-FR" sz="1000" b="0" dirty="0">
              <a:solidFill>
                <a:srgbClr val="A71D17"/>
              </a:solidFill>
              <a:latin typeface="DINPro" panose="020B0504020101020102" pitchFamily="34" charset="0"/>
            </a:rPr>
            <a:t>Mini-site dédié BC</a:t>
          </a:r>
        </a:p>
      </dgm:t>
    </dgm:pt>
    <dgm:pt modelId="{7810813D-F4D5-094E-80CE-A8C776FCCCC7}" type="parTrans" cxnId="{9CD001E6-E5C9-9347-A167-57CAC3DF9E84}">
      <dgm:prSet/>
      <dgm:spPr/>
      <dgm:t>
        <a:bodyPr/>
        <a:lstStyle/>
        <a:p>
          <a:endParaRPr lang="fr-FR" sz="1000" b="0">
            <a:latin typeface="DINPro" panose="020B0504020101020102" pitchFamily="34" charset="0"/>
          </a:endParaRPr>
        </a:p>
      </dgm:t>
    </dgm:pt>
    <dgm:pt modelId="{142439CF-9A47-AB41-BFE6-A6029CBB38D6}" type="sibTrans" cxnId="{9CD001E6-E5C9-9347-A167-57CAC3DF9E84}">
      <dgm:prSet/>
      <dgm:spPr/>
      <dgm:t>
        <a:bodyPr/>
        <a:lstStyle/>
        <a:p>
          <a:endParaRPr lang="fr-FR" sz="1000" b="0">
            <a:latin typeface="DINPro" panose="020B0504020101020102" pitchFamily="34" charset="0"/>
          </a:endParaRPr>
        </a:p>
      </dgm:t>
    </dgm:pt>
    <dgm:pt modelId="{A94562E2-0A0D-834E-B6EE-0594D64360F1}">
      <dgm:prSet custT="1"/>
      <dgm:spPr/>
      <dgm:t>
        <a:bodyPr/>
        <a:lstStyle/>
        <a:p>
          <a:r>
            <a:rPr lang="fr-FR" sz="1000" b="0" dirty="0">
              <a:solidFill>
                <a:srgbClr val="A71D17"/>
              </a:solidFill>
              <a:latin typeface="DINPro" panose="020B0504020101020102" pitchFamily="34" charset="0"/>
            </a:rPr>
            <a:t>Vidéos motion design autour du BC</a:t>
          </a:r>
        </a:p>
      </dgm:t>
    </dgm:pt>
    <dgm:pt modelId="{17F9A090-A39C-1D40-BA8F-192B1647CEE3}" type="parTrans" cxnId="{6E18E466-5D75-934A-9A63-5C25A9DF324E}">
      <dgm:prSet/>
      <dgm:spPr/>
      <dgm:t>
        <a:bodyPr/>
        <a:lstStyle/>
        <a:p>
          <a:endParaRPr lang="fr-FR" sz="1000" b="0">
            <a:latin typeface="DINPro" panose="020B0504020101020102" pitchFamily="34" charset="0"/>
          </a:endParaRPr>
        </a:p>
      </dgm:t>
    </dgm:pt>
    <dgm:pt modelId="{2EFDB8B6-2D10-A546-B8EE-6B2AB894B5DB}" type="sibTrans" cxnId="{6E18E466-5D75-934A-9A63-5C25A9DF324E}">
      <dgm:prSet/>
      <dgm:spPr/>
      <dgm:t>
        <a:bodyPr/>
        <a:lstStyle/>
        <a:p>
          <a:endParaRPr lang="fr-FR" sz="1000" b="0">
            <a:latin typeface="DINPro" panose="020B0504020101020102" pitchFamily="34" charset="0"/>
          </a:endParaRPr>
        </a:p>
      </dgm:t>
    </dgm:pt>
    <dgm:pt modelId="{4EBEF7F1-3837-964F-BBC7-2E2DF546B3A0}">
      <dgm:prSet custT="1"/>
      <dgm:spPr/>
      <dgm:t>
        <a:bodyPr/>
        <a:lstStyle/>
        <a:p>
          <a:r>
            <a:rPr lang="fr-FR" sz="1000" b="0" dirty="0">
              <a:solidFill>
                <a:srgbClr val="A71D17"/>
              </a:solidFill>
              <a:latin typeface="DINPro" panose="020B0504020101020102" pitchFamily="34" charset="0"/>
            </a:rPr>
            <a:t>Visuels Réseaux sociaux BC</a:t>
          </a:r>
          <a:endParaRPr lang="fr-FR" sz="1000" b="0" dirty="0">
            <a:latin typeface="DINPro" panose="020B0504020101020102" pitchFamily="34" charset="0"/>
          </a:endParaRPr>
        </a:p>
      </dgm:t>
    </dgm:pt>
    <dgm:pt modelId="{44F9FB2D-8E85-4443-AF45-6B4CA50212B7}" type="parTrans" cxnId="{24EC9692-90CC-5E4E-8C75-04C7993BA48B}">
      <dgm:prSet/>
      <dgm:spPr/>
      <dgm:t>
        <a:bodyPr/>
        <a:lstStyle/>
        <a:p>
          <a:endParaRPr lang="fr-FR" sz="1000" b="0">
            <a:latin typeface="DINPro" panose="020B0504020101020102" pitchFamily="34" charset="0"/>
          </a:endParaRPr>
        </a:p>
      </dgm:t>
    </dgm:pt>
    <dgm:pt modelId="{5300FEDE-C36E-774D-8FD8-ED6CE16F04BE}" type="sibTrans" cxnId="{24EC9692-90CC-5E4E-8C75-04C7993BA48B}">
      <dgm:prSet/>
      <dgm:spPr/>
      <dgm:t>
        <a:bodyPr/>
        <a:lstStyle/>
        <a:p>
          <a:endParaRPr lang="fr-FR" sz="1000" b="0">
            <a:latin typeface="DINPro" panose="020B0504020101020102" pitchFamily="34" charset="0"/>
          </a:endParaRPr>
        </a:p>
      </dgm:t>
    </dgm:pt>
    <dgm:pt modelId="{CC950221-DBAF-3A42-93FD-A33D3C0FF26F}">
      <dgm:prSet custT="1"/>
      <dgm:spPr>
        <a:solidFill>
          <a:schemeClr val="accent1">
            <a:lumMod val="40000"/>
            <a:lumOff val="60000"/>
            <a:alpha val="90000"/>
          </a:schemeClr>
        </a:solidFill>
      </dgm:spPr>
      <dgm:t>
        <a:bodyPr/>
        <a:lstStyle/>
        <a:p>
          <a:r>
            <a:rPr lang="fr-FR" sz="1000" b="0" dirty="0">
              <a:solidFill>
                <a:srgbClr val="002060"/>
              </a:solidFill>
              <a:latin typeface="DINPro" panose="020B0504020101020102" pitchFamily="34" charset="0"/>
            </a:rPr>
            <a:t>Campagne Google </a:t>
          </a:r>
          <a:r>
            <a:rPr lang="fr-FR" sz="1000" b="0" dirty="0" err="1">
              <a:solidFill>
                <a:srgbClr val="002060"/>
              </a:solidFill>
              <a:latin typeface="DINPro" panose="020B0504020101020102" pitchFamily="34" charset="0"/>
            </a:rPr>
            <a:t>Ads</a:t>
          </a:r>
          <a:r>
            <a:rPr lang="fr-FR" sz="1000" b="0" dirty="0">
              <a:solidFill>
                <a:srgbClr val="002060"/>
              </a:solidFill>
              <a:latin typeface="DINPro" panose="020B0504020101020102" pitchFamily="34" charset="0"/>
            </a:rPr>
            <a:t> nationale BC</a:t>
          </a:r>
        </a:p>
      </dgm:t>
    </dgm:pt>
    <dgm:pt modelId="{6BFF46BD-C8A2-9047-B77B-5547255101C3}" type="parTrans" cxnId="{2FF984DE-D600-F748-B060-B076D0102912}">
      <dgm:prSet/>
      <dgm:spPr/>
      <dgm:t>
        <a:bodyPr/>
        <a:lstStyle/>
        <a:p>
          <a:endParaRPr lang="fr-FR" sz="1000" b="0">
            <a:latin typeface="DINPro" panose="020B0504020101020102" pitchFamily="34" charset="0"/>
          </a:endParaRPr>
        </a:p>
      </dgm:t>
    </dgm:pt>
    <dgm:pt modelId="{5141477F-80E8-EA45-9D8D-041C3DB39235}" type="sibTrans" cxnId="{2FF984DE-D600-F748-B060-B076D0102912}">
      <dgm:prSet/>
      <dgm:spPr/>
      <dgm:t>
        <a:bodyPr/>
        <a:lstStyle/>
        <a:p>
          <a:endParaRPr lang="fr-FR" sz="1000" b="0">
            <a:latin typeface="DINPro" panose="020B0504020101020102" pitchFamily="34" charset="0"/>
          </a:endParaRPr>
        </a:p>
      </dgm:t>
    </dgm:pt>
    <dgm:pt modelId="{801CD965-0F7E-6041-B74B-D100B25A29A2}">
      <dgm:prSet custT="1"/>
      <dgm:spPr>
        <a:solidFill>
          <a:schemeClr val="accent1">
            <a:lumMod val="40000"/>
            <a:lumOff val="60000"/>
            <a:alpha val="90000"/>
          </a:schemeClr>
        </a:solidFill>
      </dgm:spPr>
      <dgm:t>
        <a:bodyPr/>
        <a:lstStyle/>
        <a:p>
          <a:r>
            <a:rPr lang="fr-FR" sz="1000" b="0" dirty="0">
              <a:solidFill>
                <a:srgbClr val="002060"/>
              </a:solidFill>
              <a:latin typeface="DINPro" panose="020B0504020101020102" pitchFamily="34" charset="0"/>
            </a:rPr>
            <a:t>Campagne FB/Insta nationale BC</a:t>
          </a:r>
        </a:p>
      </dgm:t>
    </dgm:pt>
    <dgm:pt modelId="{C9045CE5-19FD-5B4C-B55A-50C21058FA3C}" type="parTrans" cxnId="{63BA32EF-6D76-4A47-9D29-1FF370E13FCE}">
      <dgm:prSet/>
      <dgm:spPr/>
      <dgm:t>
        <a:bodyPr/>
        <a:lstStyle/>
        <a:p>
          <a:endParaRPr lang="fr-FR" sz="1000" b="0">
            <a:latin typeface="DINPro" panose="020B0504020101020102" pitchFamily="34" charset="0"/>
          </a:endParaRPr>
        </a:p>
      </dgm:t>
    </dgm:pt>
    <dgm:pt modelId="{C0B0B116-A9AD-5348-AF32-31985DBDE676}" type="sibTrans" cxnId="{63BA32EF-6D76-4A47-9D29-1FF370E13FCE}">
      <dgm:prSet/>
      <dgm:spPr/>
      <dgm:t>
        <a:bodyPr/>
        <a:lstStyle/>
        <a:p>
          <a:endParaRPr lang="fr-FR" sz="1000" b="0">
            <a:latin typeface="DINPro" panose="020B0504020101020102" pitchFamily="34" charset="0"/>
          </a:endParaRPr>
        </a:p>
      </dgm:t>
    </dgm:pt>
    <dgm:pt modelId="{1B8DF0D7-E8C7-EB42-88F3-11ADA12493B3}">
      <dgm:prSet phldrT="[Texte]" custT="1"/>
      <dgm:spPr/>
      <dgm:t>
        <a:bodyPr/>
        <a:lstStyle/>
        <a:p>
          <a:r>
            <a:rPr lang="fr-FR" sz="1000" b="0" dirty="0">
              <a:latin typeface="DINPro" panose="020B0504020101020102" pitchFamily="34" charset="0"/>
            </a:rPr>
            <a:t>Nov. / Déc 2023</a:t>
          </a:r>
        </a:p>
      </dgm:t>
    </dgm:pt>
    <dgm:pt modelId="{3901435A-547E-1640-92D6-A2D0314AB432}" type="parTrans" cxnId="{C7AFBF2B-4129-834E-8013-E83E7D5AA309}">
      <dgm:prSet/>
      <dgm:spPr/>
      <dgm:t>
        <a:bodyPr/>
        <a:lstStyle/>
        <a:p>
          <a:endParaRPr lang="fr-FR" sz="1000" b="0">
            <a:latin typeface="DINPro" panose="020B0504020101020102" pitchFamily="34" charset="0"/>
          </a:endParaRPr>
        </a:p>
      </dgm:t>
    </dgm:pt>
    <dgm:pt modelId="{E8F7F6D0-BB25-A746-9EB0-5A27F4017715}" type="sibTrans" cxnId="{C7AFBF2B-4129-834E-8013-E83E7D5AA309}">
      <dgm:prSet/>
      <dgm:spPr/>
      <dgm:t>
        <a:bodyPr/>
        <a:lstStyle/>
        <a:p>
          <a:endParaRPr lang="fr-FR" sz="1000" b="0">
            <a:latin typeface="DINPro" panose="020B0504020101020102" pitchFamily="34" charset="0"/>
          </a:endParaRPr>
        </a:p>
      </dgm:t>
    </dgm:pt>
    <dgm:pt modelId="{C958FBF5-ED66-E34C-AEBA-27F990462541}">
      <dgm:prSet phldrT="[Texte]" custT="1"/>
      <dgm:spPr/>
      <dgm:t>
        <a:bodyPr/>
        <a:lstStyle/>
        <a:p>
          <a:r>
            <a:rPr lang="fr-FR" sz="1000" b="0" dirty="0">
              <a:solidFill>
                <a:srgbClr val="9D1D17"/>
              </a:solidFill>
              <a:latin typeface="DINPro" panose="020B0504020101020102" pitchFamily="34" charset="0"/>
            </a:rPr>
            <a:t>Plaquettes VAE</a:t>
          </a:r>
          <a:endParaRPr lang="fr-FR" sz="1000" b="0" dirty="0">
            <a:latin typeface="DINPro" panose="020B0504020101020102" pitchFamily="34" charset="0"/>
          </a:endParaRPr>
        </a:p>
      </dgm:t>
    </dgm:pt>
    <dgm:pt modelId="{8A100CF9-70E2-144D-89D2-F89208CE7124}" type="parTrans" cxnId="{5B8C6280-F187-9D44-89C8-C7485038FA19}">
      <dgm:prSet/>
      <dgm:spPr/>
      <dgm:t>
        <a:bodyPr/>
        <a:lstStyle/>
        <a:p>
          <a:endParaRPr lang="fr-FR" sz="1000" b="0">
            <a:latin typeface="DINPro" panose="020B0504020101020102" pitchFamily="34" charset="0"/>
          </a:endParaRPr>
        </a:p>
      </dgm:t>
    </dgm:pt>
    <dgm:pt modelId="{DAC6F0D6-3927-6B4B-971A-7B59843F7C4E}" type="sibTrans" cxnId="{5B8C6280-F187-9D44-89C8-C7485038FA19}">
      <dgm:prSet/>
      <dgm:spPr/>
      <dgm:t>
        <a:bodyPr/>
        <a:lstStyle/>
        <a:p>
          <a:endParaRPr lang="fr-FR" sz="1000" b="0">
            <a:latin typeface="DINPro" panose="020B0504020101020102" pitchFamily="34" charset="0"/>
          </a:endParaRPr>
        </a:p>
      </dgm:t>
    </dgm:pt>
    <dgm:pt modelId="{63D8AD18-2DC6-CA42-9D06-957D72AD291F}">
      <dgm:prSet custT="1"/>
      <dgm:spPr/>
      <dgm:t>
        <a:bodyPr/>
        <a:lstStyle/>
        <a:p>
          <a:r>
            <a:rPr lang="fr-FR" sz="1000" b="0" dirty="0">
              <a:solidFill>
                <a:srgbClr val="A71D17"/>
              </a:solidFill>
              <a:latin typeface="DINPro" panose="020B0504020101020102" pitchFamily="34" charset="0"/>
            </a:rPr>
            <a:t>Visuels Réseaux sociaux VAE</a:t>
          </a:r>
          <a:endParaRPr lang="fr-FR" sz="1000" b="0" dirty="0">
            <a:latin typeface="DINPro" panose="020B0504020101020102" pitchFamily="34" charset="0"/>
          </a:endParaRPr>
        </a:p>
      </dgm:t>
    </dgm:pt>
    <dgm:pt modelId="{4AAF5631-3242-5B40-9E53-E8E00292A0EE}" type="parTrans" cxnId="{9EF57646-C425-A94A-9652-9D7A77F5A821}">
      <dgm:prSet/>
      <dgm:spPr/>
      <dgm:t>
        <a:bodyPr/>
        <a:lstStyle/>
        <a:p>
          <a:endParaRPr lang="fr-FR" sz="1000" b="0">
            <a:latin typeface="DINPro" panose="020B0504020101020102" pitchFamily="34" charset="0"/>
          </a:endParaRPr>
        </a:p>
      </dgm:t>
    </dgm:pt>
    <dgm:pt modelId="{A10C893B-FF5B-C749-BB71-662E278F14DA}" type="sibTrans" cxnId="{9EF57646-C425-A94A-9652-9D7A77F5A821}">
      <dgm:prSet/>
      <dgm:spPr/>
      <dgm:t>
        <a:bodyPr/>
        <a:lstStyle/>
        <a:p>
          <a:endParaRPr lang="fr-FR" sz="1000" b="0">
            <a:latin typeface="DINPro" panose="020B0504020101020102" pitchFamily="34" charset="0"/>
          </a:endParaRPr>
        </a:p>
      </dgm:t>
    </dgm:pt>
    <dgm:pt modelId="{5AAE95FE-833E-3C4A-9EEE-1308211E1ADA}">
      <dgm:prSet custT="1"/>
      <dgm:spPr/>
      <dgm:t>
        <a:bodyPr/>
        <a:lstStyle/>
        <a:p>
          <a:r>
            <a:rPr lang="fr-FR" sz="1000" b="0" dirty="0">
              <a:solidFill>
                <a:srgbClr val="A71D17"/>
              </a:solidFill>
              <a:latin typeface="DINPro" panose="020B0504020101020102" pitchFamily="34" charset="0"/>
            </a:rPr>
            <a:t>Affiches VAE</a:t>
          </a:r>
          <a:endParaRPr lang="fr-FR" sz="1000" b="0" dirty="0">
            <a:latin typeface="DINPro" panose="020B0504020101020102" pitchFamily="34" charset="0"/>
          </a:endParaRPr>
        </a:p>
      </dgm:t>
    </dgm:pt>
    <dgm:pt modelId="{F12EC6DC-CD07-0C42-8808-988529393B00}" type="parTrans" cxnId="{A187AD19-25D8-0B4F-B455-BCBDB387DC5E}">
      <dgm:prSet/>
      <dgm:spPr/>
      <dgm:t>
        <a:bodyPr/>
        <a:lstStyle/>
        <a:p>
          <a:endParaRPr lang="fr-FR" sz="1000" b="0">
            <a:latin typeface="DINPro" panose="020B0504020101020102" pitchFamily="34" charset="0"/>
          </a:endParaRPr>
        </a:p>
      </dgm:t>
    </dgm:pt>
    <dgm:pt modelId="{BCBAC91A-362C-7B44-9DE6-E1EAA16028C7}" type="sibTrans" cxnId="{A187AD19-25D8-0B4F-B455-BCBDB387DC5E}">
      <dgm:prSet/>
      <dgm:spPr/>
      <dgm:t>
        <a:bodyPr/>
        <a:lstStyle/>
        <a:p>
          <a:endParaRPr lang="fr-FR" sz="1000" b="0">
            <a:latin typeface="DINPro" panose="020B0504020101020102" pitchFamily="34" charset="0"/>
          </a:endParaRPr>
        </a:p>
      </dgm:t>
    </dgm:pt>
    <dgm:pt modelId="{5E702DB9-FFCF-4A6E-A4AD-D0774B2ECE5E}">
      <dgm:prSet custT="1"/>
      <dgm:spPr/>
      <dgm:t>
        <a:bodyPr/>
        <a:lstStyle/>
        <a:p>
          <a:r>
            <a:rPr lang="fr-FR" sz="1000" b="0" dirty="0">
              <a:solidFill>
                <a:srgbClr val="9D1D17"/>
              </a:solidFill>
              <a:latin typeface="DINPro" panose="020B0504020101020102" pitchFamily="34" charset="0"/>
            </a:rPr>
            <a:t>Trame et document de synthèse</a:t>
          </a:r>
        </a:p>
      </dgm:t>
    </dgm:pt>
    <dgm:pt modelId="{12D92BDB-F1E8-43AF-8533-BDEC44ACA675}" type="parTrans" cxnId="{DE9878C0-F75E-43AB-806D-73CFDAB92AFE}">
      <dgm:prSet/>
      <dgm:spPr/>
      <dgm:t>
        <a:bodyPr/>
        <a:lstStyle/>
        <a:p>
          <a:endParaRPr lang="fr-FR" sz="1000" b="0">
            <a:latin typeface="DINPro" panose="020B0504020101020102" pitchFamily="34" charset="0"/>
          </a:endParaRPr>
        </a:p>
      </dgm:t>
    </dgm:pt>
    <dgm:pt modelId="{12E975E9-538D-4291-86BA-262392B7F966}" type="sibTrans" cxnId="{DE9878C0-F75E-43AB-806D-73CFDAB92AFE}">
      <dgm:prSet/>
      <dgm:spPr/>
      <dgm:t>
        <a:bodyPr/>
        <a:lstStyle/>
        <a:p>
          <a:endParaRPr lang="fr-FR" sz="1000" b="0">
            <a:latin typeface="DINPro" panose="020B0504020101020102" pitchFamily="34" charset="0"/>
          </a:endParaRPr>
        </a:p>
      </dgm:t>
    </dgm:pt>
    <dgm:pt modelId="{B1755AD5-D650-492B-A09D-D18CFC66B602}" type="pres">
      <dgm:prSet presAssocID="{9775B211-2A33-4E0F-9DB9-AB75A95678FC}" presName="Name0" presStyleCnt="0">
        <dgm:presLayoutVars>
          <dgm:dir/>
          <dgm:animLvl val="lvl"/>
          <dgm:resizeHandles val="exact"/>
        </dgm:presLayoutVars>
      </dgm:prSet>
      <dgm:spPr/>
    </dgm:pt>
    <dgm:pt modelId="{8FBDF7BD-2894-4146-99E1-B1EDF0B516E7}" type="pres">
      <dgm:prSet presAssocID="{7E3A81EC-BBF6-8F49-ADA1-3CCB1ECEA88D}" presName="vertFlow" presStyleCnt="0"/>
      <dgm:spPr/>
    </dgm:pt>
    <dgm:pt modelId="{4BCF4976-9BC3-574B-A94D-D2BF6C5B18F8}" type="pres">
      <dgm:prSet presAssocID="{7E3A81EC-BBF6-8F49-ADA1-3CCB1ECEA88D}" presName="header" presStyleLbl="node1" presStyleIdx="0" presStyleCnt="6"/>
      <dgm:spPr/>
    </dgm:pt>
    <dgm:pt modelId="{CD79E3F1-0711-F143-B1B4-757CBF0D12E3}" type="pres">
      <dgm:prSet presAssocID="{40CDC63C-9A4F-7642-8774-1A13D4A0BE7F}" presName="parTrans" presStyleLbl="sibTrans2D1" presStyleIdx="0" presStyleCnt="18"/>
      <dgm:spPr/>
    </dgm:pt>
    <dgm:pt modelId="{E70E7C09-0515-384D-8481-4D6E7332E374}" type="pres">
      <dgm:prSet presAssocID="{2CEB6970-0A7E-714A-8CDA-AA98D1904A6A}" presName="child" presStyleLbl="alignAccFollowNode1" presStyleIdx="0" presStyleCnt="18">
        <dgm:presLayoutVars>
          <dgm:chMax val="0"/>
          <dgm:bulletEnabled val="1"/>
        </dgm:presLayoutVars>
      </dgm:prSet>
      <dgm:spPr/>
    </dgm:pt>
    <dgm:pt modelId="{2BDD995B-A2A5-4547-BF20-C8FF3D9A9102}" type="pres">
      <dgm:prSet presAssocID="{8EBF72DB-28E1-5949-8AF9-202B067A5C9F}" presName="sibTrans" presStyleLbl="sibTrans2D1" presStyleIdx="1" presStyleCnt="18"/>
      <dgm:spPr/>
    </dgm:pt>
    <dgm:pt modelId="{616DE0B3-E1B9-2F47-A571-49D92824C33B}" type="pres">
      <dgm:prSet presAssocID="{43D43BAB-EAE4-434B-81D8-27238CB3EC56}" presName="child" presStyleLbl="alignAccFollowNode1" presStyleIdx="1" presStyleCnt="18">
        <dgm:presLayoutVars>
          <dgm:chMax val="0"/>
          <dgm:bulletEnabled val="1"/>
        </dgm:presLayoutVars>
      </dgm:prSet>
      <dgm:spPr/>
    </dgm:pt>
    <dgm:pt modelId="{7117E09B-6FC3-9D4A-B551-E23EA937BC05}" type="pres">
      <dgm:prSet presAssocID="{83099E43-1D1A-3345-BD6E-FC773043E7E9}" presName="sibTrans" presStyleLbl="sibTrans2D1" presStyleIdx="2" presStyleCnt="18"/>
      <dgm:spPr/>
    </dgm:pt>
    <dgm:pt modelId="{BC5BD71A-CACC-D643-AEFF-0170A5A79FAD}" type="pres">
      <dgm:prSet presAssocID="{C585DB16-5A99-654D-B907-ACAAAF2B3590}" presName="child" presStyleLbl="alignAccFollowNode1" presStyleIdx="2" presStyleCnt="18">
        <dgm:presLayoutVars>
          <dgm:chMax val="0"/>
          <dgm:bulletEnabled val="1"/>
        </dgm:presLayoutVars>
      </dgm:prSet>
      <dgm:spPr/>
    </dgm:pt>
    <dgm:pt modelId="{A77DD1C3-67E1-F74A-95E9-6BDD8897A34F}" type="pres">
      <dgm:prSet presAssocID="{7E3A81EC-BBF6-8F49-ADA1-3CCB1ECEA88D}" presName="hSp" presStyleCnt="0"/>
      <dgm:spPr/>
    </dgm:pt>
    <dgm:pt modelId="{1C5C86FC-D623-4C66-8AC6-80459183E4CE}" type="pres">
      <dgm:prSet presAssocID="{322A2E30-C9DD-455C-83B3-D576DD2461B7}" presName="vertFlow" presStyleCnt="0"/>
      <dgm:spPr/>
    </dgm:pt>
    <dgm:pt modelId="{9396EA8C-18BF-4A0E-B82A-BEEE64B77520}" type="pres">
      <dgm:prSet presAssocID="{322A2E30-C9DD-455C-83B3-D576DD2461B7}" presName="header" presStyleLbl="node1" presStyleIdx="1" presStyleCnt="6"/>
      <dgm:spPr/>
    </dgm:pt>
    <dgm:pt modelId="{95DECD8C-9E2F-4B60-94D2-231FD39A12FB}" type="pres">
      <dgm:prSet presAssocID="{DD014587-2DC0-4A32-AFD9-EE188882DC5A}" presName="parTrans" presStyleLbl="sibTrans2D1" presStyleIdx="3" presStyleCnt="18"/>
      <dgm:spPr/>
    </dgm:pt>
    <dgm:pt modelId="{F3814544-8601-453C-B39E-56A1EB1F2CEE}" type="pres">
      <dgm:prSet presAssocID="{223C5CB0-7950-4563-A578-4BACF1F26BFC}" presName="child" presStyleLbl="alignAccFollowNode1" presStyleIdx="3" presStyleCnt="18">
        <dgm:presLayoutVars>
          <dgm:chMax val="0"/>
          <dgm:bulletEnabled val="1"/>
        </dgm:presLayoutVars>
      </dgm:prSet>
      <dgm:spPr/>
    </dgm:pt>
    <dgm:pt modelId="{9B58F561-E55C-CF4A-85DC-DE2CEC51C537}" type="pres">
      <dgm:prSet presAssocID="{62CA0517-46D1-4726-B437-78C24BCE9F43}" presName="sibTrans" presStyleLbl="sibTrans2D1" presStyleIdx="4" presStyleCnt="18"/>
      <dgm:spPr/>
    </dgm:pt>
    <dgm:pt modelId="{D24ADE77-D9AC-A54B-9B74-CD5BD18D484E}" type="pres">
      <dgm:prSet presAssocID="{AD21189F-609A-8D47-8B77-3BBF4028A4FC}" presName="child" presStyleLbl="alignAccFollowNode1" presStyleIdx="4" presStyleCnt="18">
        <dgm:presLayoutVars>
          <dgm:chMax val="0"/>
          <dgm:bulletEnabled val="1"/>
        </dgm:presLayoutVars>
      </dgm:prSet>
      <dgm:spPr/>
    </dgm:pt>
    <dgm:pt modelId="{3B590E3B-A6BE-4B7E-95B4-F3EA58770CCE}" type="pres">
      <dgm:prSet presAssocID="{5431C466-2FF0-364A-9AE1-7AF793A7E3DA}" presName="sibTrans" presStyleLbl="sibTrans2D1" presStyleIdx="5" presStyleCnt="18"/>
      <dgm:spPr/>
    </dgm:pt>
    <dgm:pt modelId="{01DE6C9C-92A5-46AB-90B9-CED11ECB570E}" type="pres">
      <dgm:prSet presAssocID="{5E702DB9-FFCF-4A6E-A4AD-D0774B2ECE5E}" presName="child" presStyleLbl="alignAccFollowNode1" presStyleIdx="5" presStyleCnt="18">
        <dgm:presLayoutVars>
          <dgm:chMax val="0"/>
          <dgm:bulletEnabled val="1"/>
        </dgm:presLayoutVars>
      </dgm:prSet>
      <dgm:spPr/>
    </dgm:pt>
    <dgm:pt modelId="{978B7532-52E1-45E9-B2C6-1958DD06FB86}" type="pres">
      <dgm:prSet presAssocID="{322A2E30-C9DD-455C-83B3-D576DD2461B7}" presName="hSp" presStyleCnt="0"/>
      <dgm:spPr/>
    </dgm:pt>
    <dgm:pt modelId="{D577991C-6E22-684A-880A-5A0FEB9D849D}" type="pres">
      <dgm:prSet presAssocID="{3BF0BFE8-D9E5-1F44-87D5-158E8A635016}" presName="vertFlow" presStyleCnt="0"/>
      <dgm:spPr/>
    </dgm:pt>
    <dgm:pt modelId="{D9BE44F2-2183-7640-BD41-065E20EA0988}" type="pres">
      <dgm:prSet presAssocID="{3BF0BFE8-D9E5-1F44-87D5-158E8A635016}" presName="header" presStyleLbl="node1" presStyleIdx="2" presStyleCnt="6"/>
      <dgm:spPr/>
    </dgm:pt>
    <dgm:pt modelId="{14BD28DF-F691-6640-B1FF-DE6E613E7861}" type="pres">
      <dgm:prSet presAssocID="{7810813D-F4D5-094E-80CE-A8C776FCCCC7}" presName="parTrans" presStyleLbl="sibTrans2D1" presStyleIdx="6" presStyleCnt="18"/>
      <dgm:spPr/>
    </dgm:pt>
    <dgm:pt modelId="{33254C27-E897-014D-BD74-AB8CBC3F8BDE}" type="pres">
      <dgm:prSet presAssocID="{243FE314-6DBA-C44E-8C42-F7D8D263D5E8}" presName="child" presStyleLbl="alignAccFollowNode1" presStyleIdx="6" presStyleCnt="18">
        <dgm:presLayoutVars>
          <dgm:chMax val="0"/>
          <dgm:bulletEnabled val="1"/>
        </dgm:presLayoutVars>
      </dgm:prSet>
      <dgm:spPr/>
    </dgm:pt>
    <dgm:pt modelId="{CF20EBF0-4282-2644-9E1F-4702B607E885}" type="pres">
      <dgm:prSet presAssocID="{142439CF-9A47-AB41-BFE6-A6029CBB38D6}" presName="sibTrans" presStyleLbl="sibTrans2D1" presStyleIdx="7" presStyleCnt="18"/>
      <dgm:spPr/>
    </dgm:pt>
    <dgm:pt modelId="{2420D28C-5E5D-DC4D-BB06-A62E0F968FF1}" type="pres">
      <dgm:prSet presAssocID="{A94562E2-0A0D-834E-B6EE-0594D64360F1}" presName="child" presStyleLbl="alignAccFollowNode1" presStyleIdx="7" presStyleCnt="18">
        <dgm:presLayoutVars>
          <dgm:chMax val="0"/>
          <dgm:bulletEnabled val="1"/>
        </dgm:presLayoutVars>
      </dgm:prSet>
      <dgm:spPr/>
    </dgm:pt>
    <dgm:pt modelId="{DEAC7452-B9A3-AE46-A42E-2851EDA6BC96}" type="pres">
      <dgm:prSet presAssocID="{2EFDB8B6-2D10-A546-B8EE-6B2AB894B5DB}" presName="sibTrans" presStyleLbl="sibTrans2D1" presStyleIdx="8" presStyleCnt="18"/>
      <dgm:spPr/>
    </dgm:pt>
    <dgm:pt modelId="{BE739B86-E511-6346-BAC5-11EE3BBB12D0}" type="pres">
      <dgm:prSet presAssocID="{4EBEF7F1-3837-964F-BBC7-2E2DF546B3A0}" presName="child" presStyleLbl="alignAccFollowNode1" presStyleIdx="8" presStyleCnt="18">
        <dgm:presLayoutVars>
          <dgm:chMax val="0"/>
          <dgm:bulletEnabled val="1"/>
        </dgm:presLayoutVars>
      </dgm:prSet>
      <dgm:spPr/>
    </dgm:pt>
    <dgm:pt modelId="{A2843702-3329-E747-B31A-09577C947536}" type="pres">
      <dgm:prSet presAssocID="{3BF0BFE8-D9E5-1F44-87D5-158E8A635016}" presName="hSp" presStyleCnt="0"/>
      <dgm:spPr/>
    </dgm:pt>
    <dgm:pt modelId="{04F9774F-9E7E-44B3-AA47-A9E188D4409E}" type="pres">
      <dgm:prSet presAssocID="{CA9A2F64-933C-4D5A-9BA1-A475C5F61429}" presName="vertFlow" presStyleCnt="0"/>
      <dgm:spPr/>
    </dgm:pt>
    <dgm:pt modelId="{59F9E652-4DB2-4B6E-BC1A-71C55B2646EC}" type="pres">
      <dgm:prSet presAssocID="{CA9A2F64-933C-4D5A-9BA1-A475C5F61429}" presName="header" presStyleLbl="node1" presStyleIdx="3" presStyleCnt="6"/>
      <dgm:spPr/>
    </dgm:pt>
    <dgm:pt modelId="{945F1C5F-2A29-334C-A8C6-93E32B289A43}" type="pres">
      <dgm:prSet presAssocID="{68BFC741-82A1-304B-82E6-0556C9EF7390}" presName="parTrans" presStyleLbl="sibTrans2D1" presStyleIdx="9" presStyleCnt="18"/>
      <dgm:spPr/>
    </dgm:pt>
    <dgm:pt modelId="{C38D409E-D65F-C141-827E-D6F620DFADB3}" type="pres">
      <dgm:prSet presAssocID="{C3104587-699A-F642-BE85-BADEBABC4BDC}" presName="child" presStyleLbl="alignAccFollowNode1" presStyleIdx="9" presStyleCnt="18">
        <dgm:presLayoutVars>
          <dgm:chMax val="0"/>
          <dgm:bulletEnabled val="1"/>
        </dgm:presLayoutVars>
      </dgm:prSet>
      <dgm:spPr/>
    </dgm:pt>
    <dgm:pt modelId="{6F389DC0-D037-954C-9948-1B78C4620B89}" type="pres">
      <dgm:prSet presAssocID="{6D5C7CED-DA57-AC45-8145-1F786EF346A4}" presName="sibTrans" presStyleLbl="sibTrans2D1" presStyleIdx="10" presStyleCnt="18"/>
      <dgm:spPr/>
    </dgm:pt>
    <dgm:pt modelId="{7BAE5A53-4A87-2E4F-933C-73A58D0C1F68}" type="pres">
      <dgm:prSet presAssocID="{34CA51C7-468F-8042-BEC9-70A88D03022B}" presName="child" presStyleLbl="alignAccFollowNode1" presStyleIdx="10" presStyleCnt="18">
        <dgm:presLayoutVars>
          <dgm:chMax val="0"/>
          <dgm:bulletEnabled val="1"/>
        </dgm:presLayoutVars>
      </dgm:prSet>
      <dgm:spPr/>
    </dgm:pt>
    <dgm:pt modelId="{173C68D5-5DB9-1A4A-B307-AD698DB6C30D}" type="pres">
      <dgm:prSet presAssocID="{A39527F5-922C-244E-983F-2C83CC8F2199}" presName="sibTrans" presStyleLbl="sibTrans2D1" presStyleIdx="11" presStyleCnt="18"/>
      <dgm:spPr/>
    </dgm:pt>
    <dgm:pt modelId="{201990BD-52F8-AD46-89AC-023BF5ED7784}" type="pres">
      <dgm:prSet presAssocID="{A2F820C0-8276-C34B-BE98-E3818B3DE353}" presName="child" presStyleLbl="alignAccFollowNode1" presStyleIdx="11" presStyleCnt="18">
        <dgm:presLayoutVars>
          <dgm:chMax val="0"/>
          <dgm:bulletEnabled val="1"/>
        </dgm:presLayoutVars>
      </dgm:prSet>
      <dgm:spPr/>
    </dgm:pt>
    <dgm:pt modelId="{D7CF38D5-87AA-7A4B-B50E-7E4B52AAEE11}" type="pres">
      <dgm:prSet presAssocID="{1BB1BF96-117D-8C43-9C60-64297A31763C}" presName="sibTrans" presStyleLbl="sibTrans2D1" presStyleIdx="12" presStyleCnt="18"/>
      <dgm:spPr/>
    </dgm:pt>
    <dgm:pt modelId="{5F82BBA6-DC0F-F444-8FBD-C7E187EEDD77}" type="pres">
      <dgm:prSet presAssocID="{CC950221-DBAF-3A42-93FD-A33D3C0FF26F}" presName="child" presStyleLbl="alignAccFollowNode1" presStyleIdx="12" presStyleCnt="18">
        <dgm:presLayoutVars>
          <dgm:chMax val="0"/>
          <dgm:bulletEnabled val="1"/>
        </dgm:presLayoutVars>
      </dgm:prSet>
      <dgm:spPr/>
    </dgm:pt>
    <dgm:pt modelId="{24D45DB4-3109-444A-854D-463474F9917B}" type="pres">
      <dgm:prSet presAssocID="{5141477F-80E8-EA45-9D8D-041C3DB39235}" presName="sibTrans" presStyleLbl="sibTrans2D1" presStyleIdx="13" presStyleCnt="18"/>
      <dgm:spPr/>
    </dgm:pt>
    <dgm:pt modelId="{566D7875-0B83-8249-8242-804B446EE942}" type="pres">
      <dgm:prSet presAssocID="{801CD965-0F7E-6041-B74B-D100B25A29A2}" presName="child" presStyleLbl="alignAccFollowNode1" presStyleIdx="13" presStyleCnt="18">
        <dgm:presLayoutVars>
          <dgm:chMax val="0"/>
          <dgm:bulletEnabled val="1"/>
        </dgm:presLayoutVars>
      </dgm:prSet>
      <dgm:spPr/>
    </dgm:pt>
    <dgm:pt modelId="{0FC19EA5-406A-4A7C-B486-B35262C38E37}" type="pres">
      <dgm:prSet presAssocID="{CA9A2F64-933C-4D5A-9BA1-A475C5F61429}" presName="hSp" presStyleCnt="0"/>
      <dgm:spPr/>
    </dgm:pt>
    <dgm:pt modelId="{BBE73822-A549-0241-8FBE-EAAA25545639}" type="pres">
      <dgm:prSet presAssocID="{1B8DF0D7-E8C7-EB42-88F3-11ADA12493B3}" presName="vertFlow" presStyleCnt="0"/>
      <dgm:spPr/>
    </dgm:pt>
    <dgm:pt modelId="{9A538DBF-5681-2A4C-B8C9-89870F524B36}" type="pres">
      <dgm:prSet presAssocID="{1B8DF0D7-E8C7-EB42-88F3-11ADA12493B3}" presName="header" presStyleLbl="node1" presStyleIdx="4" presStyleCnt="6"/>
      <dgm:spPr/>
    </dgm:pt>
    <dgm:pt modelId="{C5386BF6-A56A-8545-9A47-2833DCF71804}" type="pres">
      <dgm:prSet presAssocID="{8A100CF9-70E2-144D-89D2-F89208CE7124}" presName="parTrans" presStyleLbl="sibTrans2D1" presStyleIdx="14" presStyleCnt="18"/>
      <dgm:spPr/>
    </dgm:pt>
    <dgm:pt modelId="{C7DC0AF3-7ACC-D84C-9305-724FE388DB54}" type="pres">
      <dgm:prSet presAssocID="{C958FBF5-ED66-E34C-AEBA-27F990462541}" presName="child" presStyleLbl="alignAccFollowNode1" presStyleIdx="14" presStyleCnt="18">
        <dgm:presLayoutVars>
          <dgm:chMax val="0"/>
          <dgm:bulletEnabled val="1"/>
        </dgm:presLayoutVars>
      </dgm:prSet>
      <dgm:spPr/>
    </dgm:pt>
    <dgm:pt modelId="{14715E72-AFD9-AA4C-8267-5D18DAE79C53}" type="pres">
      <dgm:prSet presAssocID="{DAC6F0D6-3927-6B4B-971A-7B59843F7C4E}" presName="sibTrans" presStyleLbl="sibTrans2D1" presStyleIdx="15" presStyleCnt="18"/>
      <dgm:spPr/>
    </dgm:pt>
    <dgm:pt modelId="{9E6DB700-6DF7-D54F-98FB-ACA70A99591F}" type="pres">
      <dgm:prSet presAssocID="{63D8AD18-2DC6-CA42-9D06-957D72AD291F}" presName="child" presStyleLbl="alignAccFollowNode1" presStyleIdx="15" presStyleCnt="18">
        <dgm:presLayoutVars>
          <dgm:chMax val="0"/>
          <dgm:bulletEnabled val="1"/>
        </dgm:presLayoutVars>
      </dgm:prSet>
      <dgm:spPr/>
    </dgm:pt>
    <dgm:pt modelId="{FC6DFA3A-1126-6540-889E-CFA7F0BBA376}" type="pres">
      <dgm:prSet presAssocID="{A10C893B-FF5B-C749-BB71-662E278F14DA}" presName="sibTrans" presStyleLbl="sibTrans2D1" presStyleIdx="16" presStyleCnt="18"/>
      <dgm:spPr/>
    </dgm:pt>
    <dgm:pt modelId="{283F66D2-6A29-C545-84E6-158544DC5396}" type="pres">
      <dgm:prSet presAssocID="{5AAE95FE-833E-3C4A-9EEE-1308211E1ADA}" presName="child" presStyleLbl="alignAccFollowNode1" presStyleIdx="16" presStyleCnt="18">
        <dgm:presLayoutVars>
          <dgm:chMax val="0"/>
          <dgm:bulletEnabled val="1"/>
        </dgm:presLayoutVars>
      </dgm:prSet>
      <dgm:spPr/>
    </dgm:pt>
    <dgm:pt modelId="{DB13D0D2-1E03-5343-918E-6C0EDC4C5A06}" type="pres">
      <dgm:prSet presAssocID="{1B8DF0D7-E8C7-EB42-88F3-11ADA12493B3}" presName="hSp" presStyleCnt="0"/>
      <dgm:spPr/>
    </dgm:pt>
    <dgm:pt modelId="{95D5F297-458D-4818-84FC-D495323A4744}" type="pres">
      <dgm:prSet presAssocID="{1832890B-36D1-40BC-927D-28D7AE6FE98B}" presName="vertFlow" presStyleCnt="0"/>
      <dgm:spPr/>
    </dgm:pt>
    <dgm:pt modelId="{144810D1-0FC6-4907-AB7A-213945FA3FC2}" type="pres">
      <dgm:prSet presAssocID="{1832890B-36D1-40BC-927D-28D7AE6FE98B}" presName="header" presStyleLbl="node1" presStyleIdx="5" presStyleCnt="6"/>
      <dgm:spPr/>
    </dgm:pt>
    <dgm:pt modelId="{56781C37-102B-4CB3-873B-A6549196BB5F}" type="pres">
      <dgm:prSet presAssocID="{56B3866F-CDC4-493E-A29F-9035DCC9AC8C}" presName="parTrans" presStyleLbl="sibTrans2D1" presStyleIdx="17" presStyleCnt="18"/>
      <dgm:spPr/>
    </dgm:pt>
    <dgm:pt modelId="{30ED0CDB-C78C-4EA3-BE8E-0FB579395447}" type="pres">
      <dgm:prSet presAssocID="{F035780D-77A6-46E7-8F17-D1762979F46A}" presName="child" presStyleLbl="alignAccFollowNode1" presStyleIdx="17" presStyleCnt="18" custLinFactNeighborX="541" custLinFactNeighborY="-7337">
        <dgm:presLayoutVars>
          <dgm:chMax val="0"/>
          <dgm:bulletEnabled val="1"/>
        </dgm:presLayoutVars>
      </dgm:prSet>
      <dgm:spPr/>
    </dgm:pt>
  </dgm:ptLst>
  <dgm:cxnLst>
    <dgm:cxn modelId="{BE012300-7FB0-444C-9897-16A96FD7BD66}" type="presOf" srcId="{5AAE95FE-833E-3C4A-9EEE-1308211E1ADA}" destId="{283F66D2-6A29-C545-84E6-158544DC5396}" srcOrd="0" destOrd="0" presId="urn:microsoft.com/office/officeart/2005/8/layout/lProcess1"/>
    <dgm:cxn modelId="{578CC500-CEA6-2B41-9F0E-A3966384565F}" type="presOf" srcId="{62CA0517-46D1-4726-B437-78C24BCE9F43}" destId="{9B58F561-E55C-CF4A-85DC-DE2CEC51C537}" srcOrd="0" destOrd="0" presId="urn:microsoft.com/office/officeart/2005/8/layout/lProcess1"/>
    <dgm:cxn modelId="{4D91E303-FBD3-9F45-B952-6DDC0DA5A7F7}" type="presOf" srcId="{7E3A81EC-BBF6-8F49-ADA1-3CCB1ECEA88D}" destId="{4BCF4976-9BC3-574B-A94D-D2BF6C5B18F8}" srcOrd="0" destOrd="0" presId="urn:microsoft.com/office/officeart/2005/8/layout/lProcess1"/>
    <dgm:cxn modelId="{3190E404-A20C-46BA-B6ED-F7EE5040BE6A}" type="presOf" srcId="{9775B211-2A33-4E0F-9DB9-AB75A95678FC}" destId="{B1755AD5-D650-492B-A09D-D18CFC66B602}" srcOrd="0" destOrd="0" presId="urn:microsoft.com/office/officeart/2005/8/layout/lProcess1"/>
    <dgm:cxn modelId="{AD66C106-FA28-D446-9047-C4C98346194A}" type="presOf" srcId="{1B8DF0D7-E8C7-EB42-88F3-11ADA12493B3}" destId="{9A538DBF-5681-2A4C-B8C9-89870F524B36}" srcOrd="0" destOrd="0" presId="urn:microsoft.com/office/officeart/2005/8/layout/lProcess1"/>
    <dgm:cxn modelId="{6074410D-F5DF-B845-A367-055BC30108D3}" type="presOf" srcId="{8A100CF9-70E2-144D-89D2-F89208CE7124}" destId="{C5386BF6-A56A-8545-9A47-2833DCF71804}" srcOrd="0" destOrd="0" presId="urn:microsoft.com/office/officeart/2005/8/layout/lProcess1"/>
    <dgm:cxn modelId="{99A5A116-D196-413B-BAF0-5DF054912410}" srcId="{9775B211-2A33-4E0F-9DB9-AB75A95678FC}" destId="{CA9A2F64-933C-4D5A-9BA1-A475C5F61429}" srcOrd="3" destOrd="0" parTransId="{95E4A718-FA8C-4FD1-B10F-3D86EE7BB062}" sibTransId="{A90958DC-6FFB-472D-AF8B-2D752CB14CAC}"/>
    <dgm:cxn modelId="{A187AD19-25D8-0B4F-B455-BCBDB387DC5E}" srcId="{1B8DF0D7-E8C7-EB42-88F3-11ADA12493B3}" destId="{5AAE95FE-833E-3C4A-9EEE-1308211E1ADA}" srcOrd="2" destOrd="0" parTransId="{F12EC6DC-CD07-0C42-8808-988529393B00}" sibTransId="{BCBAC91A-362C-7B44-9DE6-E1EAA16028C7}"/>
    <dgm:cxn modelId="{5EE4B51A-73B1-D644-AD7D-B4FD53FE72D4}" srcId="{9775B211-2A33-4E0F-9DB9-AB75A95678FC}" destId="{3BF0BFE8-D9E5-1F44-87D5-158E8A635016}" srcOrd="2" destOrd="0" parTransId="{4D220329-53C9-8642-988D-35D3EF81F164}" sibTransId="{A294F0FC-3E47-A547-A6AC-C40F87A75BF9}"/>
    <dgm:cxn modelId="{2174C41A-297D-F140-8846-E064DE0A4080}" type="presOf" srcId="{AD21189F-609A-8D47-8B77-3BBF4028A4FC}" destId="{D24ADE77-D9AC-A54B-9B74-CD5BD18D484E}" srcOrd="0" destOrd="0" presId="urn:microsoft.com/office/officeart/2005/8/layout/lProcess1"/>
    <dgm:cxn modelId="{4CE68E21-BB70-7C4D-AB61-72A57CFC0D7C}" type="presOf" srcId="{C958FBF5-ED66-E34C-AEBA-27F990462541}" destId="{C7DC0AF3-7ACC-D84C-9305-724FE388DB54}" srcOrd="0" destOrd="0" presId="urn:microsoft.com/office/officeart/2005/8/layout/lProcess1"/>
    <dgm:cxn modelId="{A33D8626-9F65-4979-B440-F5C74C97D59E}" type="presOf" srcId="{5431C466-2FF0-364A-9AE1-7AF793A7E3DA}" destId="{3B590E3B-A6BE-4B7E-95B4-F3EA58770CCE}" srcOrd="0" destOrd="0" presId="urn:microsoft.com/office/officeart/2005/8/layout/lProcess1"/>
    <dgm:cxn modelId="{957A5A27-069E-442C-82C0-05EDBB14EFC2}" srcId="{322A2E30-C9DD-455C-83B3-D576DD2461B7}" destId="{223C5CB0-7950-4563-A578-4BACF1F26BFC}" srcOrd="0" destOrd="0" parTransId="{DD014587-2DC0-4A32-AFD9-EE188882DC5A}" sibTransId="{62CA0517-46D1-4726-B437-78C24BCE9F43}"/>
    <dgm:cxn modelId="{C7AFBF2B-4129-834E-8013-E83E7D5AA309}" srcId="{9775B211-2A33-4E0F-9DB9-AB75A95678FC}" destId="{1B8DF0D7-E8C7-EB42-88F3-11ADA12493B3}" srcOrd="4" destOrd="0" parTransId="{3901435A-547E-1640-92D6-A2D0314AB432}" sibTransId="{E8F7F6D0-BB25-A746-9EB0-5A27F4017715}"/>
    <dgm:cxn modelId="{9771452D-AB1D-D64E-A5ED-211789AB9C56}" type="presOf" srcId="{6D5C7CED-DA57-AC45-8145-1F786EF346A4}" destId="{6F389DC0-D037-954C-9948-1B78C4620B89}" srcOrd="0" destOrd="0" presId="urn:microsoft.com/office/officeart/2005/8/layout/lProcess1"/>
    <dgm:cxn modelId="{1439D232-68A0-B543-9DEF-2A24A10E083D}" srcId="{CA9A2F64-933C-4D5A-9BA1-A475C5F61429}" destId="{C3104587-699A-F642-BE85-BADEBABC4BDC}" srcOrd="0" destOrd="0" parTransId="{68BFC741-82A1-304B-82E6-0556C9EF7390}" sibTransId="{6D5C7CED-DA57-AC45-8145-1F786EF346A4}"/>
    <dgm:cxn modelId="{29976634-86DF-9740-B05B-CACA7B32B7C0}" type="presOf" srcId="{C3104587-699A-F642-BE85-BADEBABC4BDC}" destId="{C38D409E-D65F-C141-827E-D6F620DFADB3}" srcOrd="0" destOrd="0" presId="urn:microsoft.com/office/officeart/2005/8/layout/lProcess1"/>
    <dgm:cxn modelId="{5E6EB034-3F5E-EE40-8BCB-D5D34EFBE4E4}" type="presOf" srcId="{A2F820C0-8276-C34B-BE98-E3818B3DE353}" destId="{201990BD-52F8-AD46-89AC-023BF5ED7784}" srcOrd="0" destOrd="0" presId="urn:microsoft.com/office/officeart/2005/8/layout/lProcess1"/>
    <dgm:cxn modelId="{E4B92D38-3AB0-1647-A9F0-89AB21FFEEBB}" type="presOf" srcId="{8EBF72DB-28E1-5949-8AF9-202B067A5C9F}" destId="{2BDD995B-A2A5-4547-BF20-C8FF3D9A9102}" srcOrd="0" destOrd="0" presId="urn:microsoft.com/office/officeart/2005/8/layout/lProcess1"/>
    <dgm:cxn modelId="{AAC58A3C-EA7F-F747-9EA2-11604A316F6C}" srcId="{7E3A81EC-BBF6-8F49-ADA1-3CCB1ECEA88D}" destId="{C585DB16-5A99-654D-B907-ACAAAF2B3590}" srcOrd="2" destOrd="0" parTransId="{CE0D3759-530A-E345-822B-F03EE0440626}" sibTransId="{0977339E-9EDC-DC44-81EE-224F3082964B}"/>
    <dgm:cxn modelId="{742B1C44-BA43-6640-AEAA-FBFD89E4C260}" type="presOf" srcId="{801CD965-0F7E-6041-B74B-D100B25A29A2}" destId="{566D7875-0B83-8249-8242-804B446EE942}" srcOrd="0" destOrd="0" presId="urn:microsoft.com/office/officeart/2005/8/layout/lProcess1"/>
    <dgm:cxn modelId="{9D50F145-0B25-46B7-B0B1-CE3D3B733B14}" srcId="{1832890B-36D1-40BC-927D-28D7AE6FE98B}" destId="{F035780D-77A6-46E7-8F17-D1762979F46A}" srcOrd="0" destOrd="0" parTransId="{56B3866F-CDC4-493E-A29F-9035DCC9AC8C}" sibTransId="{143B3791-FEF9-43B7-911B-122171CBB4D1}"/>
    <dgm:cxn modelId="{9EF57646-C425-A94A-9652-9D7A77F5A821}" srcId="{1B8DF0D7-E8C7-EB42-88F3-11ADA12493B3}" destId="{63D8AD18-2DC6-CA42-9D06-957D72AD291F}" srcOrd="1" destOrd="0" parTransId="{4AAF5631-3242-5B40-9E53-E8E00292A0EE}" sibTransId="{A10C893B-FF5B-C749-BB71-662E278F14DA}"/>
    <dgm:cxn modelId="{6E18E466-5D75-934A-9A63-5C25A9DF324E}" srcId="{3BF0BFE8-D9E5-1F44-87D5-158E8A635016}" destId="{A94562E2-0A0D-834E-B6EE-0594D64360F1}" srcOrd="1" destOrd="0" parTransId="{17F9A090-A39C-1D40-BA8F-192B1647CEE3}" sibTransId="{2EFDB8B6-2D10-A546-B8EE-6B2AB894B5DB}"/>
    <dgm:cxn modelId="{113CFD47-6D61-3F41-AE56-316FC6CDEA0E}" type="presOf" srcId="{142439CF-9A47-AB41-BFE6-A6029CBB38D6}" destId="{CF20EBF0-4282-2644-9E1F-4702B607E885}" srcOrd="0" destOrd="0" presId="urn:microsoft.com/office/officeart/2005/8/layout/lProcess1"/>
    <dgm:cxn modelId="{1E375349-9314-374F-B958-E337E7133FEB}" srcId="{9775B211-2A33-4E0F-9DB9-AB75A95678FC}" destId="{7E3A81EC-BBF6-8F49-ADA1-3CCB1ECEA88D}" srcOrd="0" destOrd="0" parTransId="{666BDE42-6515-B640-991B-84CA0C6A56AB}" sibTransId="{549F4294-EA78-584B-A82B-E6C100484588}"/>
    <dgm:cxn modelId="{C73E0D6A-12A1-F64A-8480-71AB2E78B22A}" type="presOf" srcId="{DAC6F0D6-3927-6B4B-971A-7B59843F7C4E}" destId="{14715E72-AFD9-AA4C-8267-5D18DAE79C53}" srcOrd="0" destOrd="0" presId="urn:microsoft.com/office/officeart/2005/8/layout/lProcess1"/>
    <dgm:cxn modelId="{6BE90570-EE64-F548-8A9D-CFEF6E09ECA1}" type="presOf" srcId="{CA9A2F64-933C-4D5A-9BA1-A475C5F61429}" destId="{59F9E652-4DB2-4B6E-BC1A-71C55B2646EC}" srcOrd="0" destOrd="0" presId="urn:microsoft.com/office/officeart/2005/8/layout/lProcess1"/>
    <dgm:cxn modelId="{6EF88951-7880-D34E-B522-DC8249022628}" type="presOf" srcId="{243FE314-6DBA-C44E-8C42-F7D8D263D5E8}" destId="{33254C27-E897-014D-BD74-AB8CBC3F8BDE}" srcOrd="0" destOrd="0" presId="urn:microsoft.com/office/officeart/2005/8/layout/lProcess1"/>
    <dgm:cxn modelId="{6EFB2C55-8A3B-BD4B-9CDE-1C1DFF2D7F0E}" srcId="{7E3A81EC-BBF6-8F49-ADA1-3CCB1ECEA88D}" destId="{43D43BAB-EAE4-434B-81D8-27238CB3EC56}" srcOrd="1" destOrd="0" parTransId="{9C95C085-0E38-634E-9AB7-54FFD775B845}" sibTransId="{83099E43-1D1A-3345-BD6E-FC773043E7E9}"/>
    <dgm:cxn modelId="{A6BDE075-5B7E-9D4E-A718-8DA4DE3270A5}" type="presOf" srcId="{C585DB16-5A99-654D-B907-ACAAAF2B3590}" destId="{BC5BD71A-CACC-D643-AEFF-0170A5A79FAD}" srcOrd="0" destOrd="0" presId="urn:microsoft.com/office/officeart/2005/8/layout/lProcess1"/>
    <dgm:cxn modelId="{870B2376-5C5D-2F44-8141-CC524FF468B7}" type="presOf" srcId="{56B3866F-CDC4-493E-A29F-9035DCC9AC8C}" destId="{56781C37-102B-4CB3-873B-A6549196BB5F}" srcOrd="0" destOrd="0" presId="urn:microsoft.com/office/officeart/2005/8/layout/lProcess1"/>
    <dgm:cxn modelId="{70A4AB77-3023-1F46-95D7-ECA9BAED93A2}" srcId="{7E3A81EC-BBF6-8F49-ADA1-3CCB1ECEA88D}" destId="{2CEB6970-0A7E-714A-8CDA-AA98D1904A6A}" srcOrd="0" destOrd="0" parTransId="{40CDC63C-9A4F-7642-8774-1A13D4A0BE7F}" sibTransId="{8EBF72DB-28E1-5949-8AF9-202B067A5C9F}"/>
    <dgm:cxn modelId="{8A11917A-EB0F-0845-A074-073A9EE50B71}" type="presOf" srcId="{2EFDB8B6-2D10-A546-B8EE-6B2AB894B5DB}" destId="{DEAC7452-B9A3-AE46-A42E-2851EDA6BC96}" srcOrd="0" destOrd="0" presId="urn:microsoft.com/office/officeart/2005/8/layout/lProcess1"/>
    <dgm:cxn modelId="{5B8C6280-F187-9D44-89C8-C7485038FA19}" srcId="{1B8DF0D7-E8C7-EB42-88F3-11ADA12493B3}" destId="{C958FBF5-ED66-E34C-AEBA-27F990462541}" srcOrd="0" destOrd="0" parTransId="{8A100CF9-70E2-144D-89D2-F89208CE7124}" sibTransId="{DAC6F0D6-3927-6B4B-971A-7B59843F7C4E}"/>
    <dgm:cxn modelId="{BF199983-45F6-3149-AD27-A55963B49672}" type="presOf" srcId="{43D43BAB-EAE4-434B-81D8-27238CB3EC56}" destId="{616DE0B3-E1B9-2F47-A571-49D92824C33B}" srcOrd="0" destOrd="0" presId="urn:microsoft.com/office/officeart/2005/8/layout/lProcess1"/>
    <dgm:cxn modelId="{40BF6484-F02F-A347-87D3-26B20283C16A}" type="presOf" srcId="{223C5CB0-7950-4563-A578-4BACF1F26BFC}" destId="{F3814544-8601-453C-B39E-56A1EB1F2CEE}" srcOrd="0" destOrd="0" presId="urn:microsoft.com/office/officeart/2005/8/layout/lProcess1"/>
    <dgm:cxn modelId="{348E1788-0F5F-3C40-A9FA-AB8738C0FFE0}" srcId="{CA9A2F64-933C-4D5A-9BA1-A475C5F61429}" destId="{A2F820C0-8276-C34B-BE98-E3818B3DE353}" srcOrd="2" destOrd="0" parTransId="{FF1809ED-C178-234D-AE40-A636E6B07514}" sibTransId="{1BB1BF96-117D-8C43-9C60-64297A31763C}"/>
    <dgm:cxn modelId="{83D3678D-1E01-D94C-9439-C9D45EC8FEDF}" srcId="{322A2E30-C9DD-455C-83B3-D576DD2461B7}" destId="{AD21189F-609A-8D47-8B77-3BBF4028A4FC}" srcOrd="1" destOrd="0" parTransId="{C9604957-43D2-B149-A654-A9CA67021C82}" sibTransId="{5431C466-2FF0-364A-9AE1-7AF793A7E3DA}"/>
    <dgm:cxn modelId="{24EC9692-90CC-5E4E-8C75-04C7993BA48B}" srcId="{3BF0BFE8-D9E5-1F44-87D5-158E8A635016}" destId="{4EBEF7F1-3837-964F-BBC7-2E2DF546B3A0}" srcOrd="2" destOrd="0" parTransId="{44F9FB2D-8E85-4443-AF45-6B4CA50212B7}" sibTransId="{5300FEDE-C36E-774D-8FD8-ED6CE16F04BE}"/>
    <dgm:cxn modelId="{036B4996-E313-6946-9B97-D0EDA479C5E9}" type="presOf" srcId="{3BF0BFE8-D9E5-1F44-87D5-158E8A635016}" destId="{D9BE44F2-2183-7640-BD41-065E20EA0988}" srcOrd="0" destOrd="0" presId="urn:microsoft.com/office/officeart/2005/8/layout/lProcess1"/>
    <dgm:cxn modelId="{CADD679D-55F6-664E-B220-B88C9AD6523F}" type="presOf" srcId="{40CDC63C-9A4F-7642-8774-1A13D4A0BE7F}" destId="{CD79E3F1-0711-F143-B1B4-757CBF0D12E3}" srcOrd="0" destOrd="0" presId="urn:microsoft.com/office/officeart/2005/8/layout/lProcess1"/>
    <dgm:cxn modelId="{D44E6BA0-119A-194B-B048-F6A22BB8D465}" type="presOf" srcId="{4EBEF7F1-3837-964F-BBC7-2E2DF546B3A0}" destId="{BE739B86-E511-6346-BAC5-11EE3BBB12D0}" srcOrd="0" destOrd="0" presId="urn:microsoft.com/office/officeart/2005/8/layout/lProcess1"/>
    <dgm:cxn modelId="{C7F963A1-2FCE-A140-94FD-386C95DA0459}" type="presOf" srcId="{2CEB6970-0A7E-714A-8CDA-AA98D1904A6A}" destId="{E70E7C09-0515-384D-8481-4D6E7332E374}" srcOrd="0" destOrd="0" presId="urn:microsoft.com/office/officeart/2005/8/layout/lProcess1"/>
    <dgm:cxn modelId="{0854F7A8-5AAB-7C4A-89BA-56C0082B2EB5}" type="presOf" srcId="{7810813D-F4D5-094E-80CE-A8C776FCCCC7}" destId="{14BD28DF-F691-6640-B1FF-DE6E613E7861}" srcOrd="0" destOrd="0" presId="urn:microsoft.com/office/officeart/2005/8/layout/lProcess1"/>
    <dgm:cxn modelId="{4A103BAB-1EEE-46F1-8642-1099278FE215}" srcId="{9775B211-2A33-4E0F-9DB9-AB75A95678FC}" destId="{322A2E30-C9DD-455C-83B3-D576DD2461B7}" srcOrd="1" destOrd="0" parTransId="{FA60E80F-E03B-4EB8-9E9E-762E96A25BDC}" sibTransId="{2CC35306-F8B4-433F-A61B-99C3F17B1FF7}"/>
    <dgm:cxn modelId="{2FDB7BAB-819C-6446-8584-41B3E44AA754}" type="presOf" srcId="{1BB1BF96-117D-8C43-9C60-64297A31763C}" destId="{D7CF38D5-87AA-7A4B-B50E-7E4B52AAEE11}" srcOrd="0" destOrd="0" presId="urn:microsoft.com/office/officeart/2005/8/layout/lProcess1"/>
    <dgm:cxn modelId="{634B98AE-E990-5444-91DB-638CE6DB1BA9}" type="presOf" srcId="{322A2E30-C9DD-455C-83B3-D576DD2461B7}" destId="{9396EA8C-18BF-4A0E-B82A-BEEE64B77520}" srcOrd="0" destOrd="0" presId="urn:microsoft.com/office/officeart/2005/8/layout/lProcess1"/>
    <dgm:cxn modelId="{6ABFE9B1-F763-F348-A335-CE678B8D1F35}" srcId="{CA9A2F64-933C-4D5A-9BA1-A475C5F61429}" destId="{34CA51C7-468F-8042-BEC9-70A88D03022B}" srcOrd="1" destOrd="0" parTransId="{797AB269-C76A-4241-975F-D2589F7EA736}" sibTransId="{A39527F5-922C-244E-983F-2C83CC8F2199}"/>
    <dgm:cxn modelId="{D02058C0-E19A-A240-8B8B-5C09AACA9E48}" type="presOf" srcId="{83099E43-1D1A-3345-BD6E-FC773043E7E9}" destId="{7117E09B-6FC3-9D4A-B551-E23EA937BC05}" srcOrd="0" destOrd="0" presId="urn:microsoft.com/office/officeart/2005/8/layout/lProcess1"/>
    <dgm:cxn modelId="{DE9878C0-F75E-43AB-806D-73CFDAB92AFE}" srcId="{322A2E30-C9DD-455C-83B3-D576DD2461B7}" destId="{5E702DB9-FFCF-4A6E-A4AD-D0774B2ECE5E}" srcOrd="2" destOrd="0" parTransId="{12D92BDB-F1E8-43AF-8533-BDEC44ACA675}" sibTransId="{12E975E9-538D-4291-86BA-262392B7F966}"/>
    <dgm:cxn modelId="{BB1F35C4-73B3-6F45-AA1F-AE7DC74A6AB0}" type="presOf" srcId="{A39527F5-922C-244E-983F-2C83CC8F2199}" destId="{173C68D5-5DB9-1A4A-B307-AD698DB6C30D}" srcOrd="0" destOrd="0" presId="urn:microsoft.com/office/officeart/2005/8/layout/lProcess1"/>
    <dgm:cxn modelId="{BA9FD2C4-2BC9-2A47-BE86-D314779ED41C}" type="presOf" srcId="{63D8AD18-2DC6-CA42-9D06-957D72AD291F}" destId="{9E6DB700-6DF7-D54F-98FB-ACA70A99591F}" srcOrd="0" destOrd="0" presId="urn:microsoft.com/office/officeart/2005/8/layout/lProcess1"/>
    <dgm:cxn modelId="{D9BA80CB-09D5-1B4C-A137-BC5EF5E4CB1C}" type="presOf" srcId="{A10C893B-FF5B-C749-BB71-662E278F14DA}" destId="{FC6DFA3A-1126-6540-889E-CFA7F0BBA376}" srcOrd="0" destOrd="0" presId="urn:microsoft.com/office/officeart/2005/8/layout/lProcess1"/>
    <dgm:cxn modelId="{FB7AEFCC-E005-824C-B634-697A7BE038B5}" type="presOf" srcId="{68BFC741-82A1-304B-82E6-0556C9EF7390}" destId="{945F1C5F-2A29-334C-A8C6-93E32B289A43}" srcOrd="0" destOrd="0" presId="urn:microsoft.com/office/officeart/2005/8/layout/lProcess1"/>
    <dgm:cxn modelId="{84722BCE-36EA-4032-96C6-D656D4E02849}" type="presOf" srcId="{5E702DB9-FFCF-4A6E-A4AD-D0774B2ECE5E}" destId="{01DE6C9C-92A5-46AB-90B9-CED11ECB570E}" srcOrd="0" destOrd="0" presId="urn:microsoft.com/office/officeart/2005/8/layout/lProcess1"/>
    <dgm:cxn modelId="{07907BCF-F376-5A48-A80D-75B401695E89}" type="presOf" srcId="{1832890B-36D1-40BC-927D-28D7AE6FE98B}" destId="{144810D1-0FC6-4907-AB7A-213945FA3FC2}" srcOrd="0" destOrd="0" presId="urn:microsoft.com/office/officeart/2005/8/layout/lProcess1"/>
    <dgm:cxn modelId="{712C6DD6-6D2F-2143-A738-F2F655FBCBC4}" type="presOf" srcId="{A94562E2-0A0D-834E-B6EE-0594D64360F1}" destId="{2420D28C-5E5D-DC4D-BB06-A62E0F968FF1}" srcOrd="0" destOrd="0" presId="urn:microsoft.com/office/officeart/2005/8/layout/lProcess1"/>
    <dgm:cxn modelId="{82B1CFD8-77FB-D340-98E1-9108D0794686}" type="presOf" srcId="{F035780D-77A6-46E7-8F17-D1762979F46A}" destId="{30ED0CDB-C78C-4EA3-BE8E-0FB579395447}" srcOrd="0" destOrd="0" presId="urn:microsoft.com/office/officeart/2005/8/layout/lProcess1"/>
    <dgm:cxn modelId="{E699E5D9-8160-4FFD-8E46-57B0C6715D00}" srcId="{9775B211-2A33-4E0F-9DB9-AB75A95678FC}" destId="{1832890B-36D1-40BC-927D-28D7AE6FE98B}" srcOrd="5" destOrd="0" parTransId="{324EC67B-729D-40D0-9FE6-A2A60DA93FE0}" sibTransId="{D98AD074-EE49-42EE-A7D5-C51BCA77833E}"/>
    <dgm:cxn modelId="{730383DE-CD29-174A-970F-B2FCEA5BFF2F}" type="presOf" srcId="{5141477F-80E8-EA45-9D8D-041C3DB39235}" destId="{24D45DB4-3109-444A-854D-463474F9917B}" srcOrd="0" destOrd="0" presId="urn:microsoft.com/office/officeart/2005/8/layout/lProcess1"/>
    <dgm:cxn modelId="{2FF984DE-D600-F748-B060-B076D0102912}" srcId="{CA9A2F64-933C-4D5A-9BA1-A475C5F61429}" destId="{CC950221-DBAF-3A42-93FD-A33D3C0FF26F}" srcOrd="3" destOrd="0" parTransId="{6BFF46BD-C8A2-9047-B77B-5547255101C3}" sibTransId="{5141477F-80E8-EA45-9D8D-041C3DB39235}"/>
    <dgm:cxn modelId="{9CD001E6-E5C9-9347-A167-57CAC3DF9E84}" srcId="{3BF0BFE8-D9E5-1F44-87D5-158E8A635016}" destId="{243FE314-6DBA-C44E-8C42-F7D8D263D5E8}" srcOrd="0" destOrd="0" parTransId="{7810813D-F4D5-094E-80CE-A8C776FCCCC7}" sibTransId="{142439CF-9A47-AB41-BFE6-A6029CBB38D6}"/>
    <dgm:cxn modelId="{63BA32EF-6D76-4A47-9D29-1FF370E13FCE}" srcId="{CA9A2F64-933C-4D5A-9BA1-A475C5F61429}" destId="{801CD965-0F7E-6041-B74B-D100B25A29A2}" srcOrd="4" destOrd="0" parTransId="{C9045CE5-19FD-5B4C-B55A-50C21058FA3C}" sibTransId="{C0B0B116-A9AD-5348-AF32-31985DBDE676}"/>
    <dgm:cxn modelId="{F03AB4F6-283D-7149-8431-A004A5F9B12A}" type="presOf" srcId="{CC950221-DBAF-3A42-93FD-A33D3C0FF26F}" destId="{5F82BBA6-DC0F-F444-8FBD-C7E187EEDD77}" srcOrd="0" destOrd="0" presId="urn:microsoft.com/office/officeart/2005/8/layout/lProcess1"/>
    <dgm:cxn modelId="{C6FD90F7-11BD-1345-AE19-14A30E5BDE68}" type="presOf" srcId="{34CA51C7-468F-8042-BEC9-70A88D03022B}" destId="{7BAE5A53-4A87-2E4F-933C-73A58D0C1F68}" srcOrd="0" destOrd="0" presId="urn:microsoft.com/office/officeart/2005/8/layout/lProcess1"/>
    <dgm:cxn modelId="{3495D5FE-5D48-4147-AFB1-5D2EF041239A}" type="presOf" srcId="{DD014587-2DC0-4A32-AFD9-EE188882DC5A}" destId="{95DECD8C-9E2F-4B60-94D2-231FD39A12FB}" srcOrd="0" destOrd="0" presId="urn:microsoft.com/office/officeart/2005/8/layout/lProcess1"/>
    <dgm:cxn modelId="{622227BF-5646-4B4B-AEEA-5F6048F7EB51}" type="presParOf" srcId="{B1755AD5-D650-492B-A09D-D18CFC66B602}" destId="{8FBDF7BD-2894-4146-99E1-B1EDF0B516E7}" srcOrd="0" destOrd="0" presId="urn:microsoft.com/office/officeart/2005/8/layout/lProcess1"/>
    <dgm:cxn modelId="{DADE6F8D-DA3C-CB49-B5BD-C59D56777CBE}" type="presParOf" srcId="{8FBDF7BD-2894-4146-99E1-B1EDF0B516E7}" destId="{4BCF4976-9BC3-574B-A94D-D2BF6C5B18F8}" srcOrd="0" destOrd="0" presId="urn:microsoft.com/office/officeart/2005/8/layout/lProcess1"/>
    <dgm:cxn modelId="{15319A74-3FCD-2D4A-B061-52EF44ABCCAB}" type="presParOf" srcId="{8FBDF7BD-2894-4146-99E1-B1EDF0B516E7}" destId="{CD79E3F1-0711-F143-B1B4-757CBF0D12E3}" srcOrd="1" destOrd="0" presId="urn:microsoft.com/office/officeart/2005/8/layout/lProcess1"/>
    <dgm:cxn modelId="{9A7AF659-E67F-2D44-A091-8096A9A8F84D}" type="presParOf" srcId="{8FBDF7BD-2894-4146-99E1-B1EDF0B516E7}" destId="{E70E7C09-0515-384D-8481-4D6E7332E374}" srcOrd="2" destOrd="0" presId="urn:microsoft.com/office/officeart/2005/8/layout/lProcess1"/>
    <dgm:cxn modelId="{CF6FEF68-3815-DB43-BDD6-15C0E2718A8E}" type="presParOf" srcId="{8FBDF7BD-2894-4146-99E1-B1EDF0B516E7}" destId="{2BDD995B-A2A5-4547-BF20-C8FF3D9A9102}" srcOrd="3" destOrd="0" presId="urn:microsoft.com/office/officeart/2005/8/layout/lProcess1"/>
    <dgm:cxn modelId="{A73A59AD-635F-DF4E-BE4E-F123637AD6C0}" type="presParOf" srcId="{8FBDF7BD-2894-4146-99E1-B1EDF0B516E7}" destId="{616DE0B3-E1B9-2F47-A571-49D92824C33B}" srcOrd="4" destOrd="0" presId="urn:microsoft.com/office/officeart/2005/8/layout/lProcess1"/>
    <dgm:cxn modelId="{E55C24E4-3E73-5142-BD8F-7572108A1D39}" type="presParOf" srcId="{8FBDF7BD-2894-4146-99E1-B1EDF0B516E7}" destId="{7117E09B-6FC3-9D4A-B551-E23EA937BC05}" srcOrd="5" destOrd="0" presId="urn:microsoft.com/office/officeart/2005/8/layout/lProcess1"/>
    <dgm:cxn modelId="{EFCE9C0E-5FFB-4C40-A718-191834BFB990}" type="presParOf" srcId="{8FBDF7BD-2894-4146-99E1-B1EDF0B516E7}" destId="{BC5BD71A-CACC-D643-AEFF-0170A5A79FAD}" srcOrd="6" destOrd="0" presId="urn:microsoft.com/office/officeart/2005/8/layout/lProcess1"/>
    <dgm:cxn modelId="{9214AEE6-7E0E-6147-A151-00353872A41A}" type="presParOf" srcId="{B1755AD5-D650-492B-A09D-D18CFC66B602}" destId="{A77DD1C3-67E1-F74A-95E9-6BDD8897A34F}" srcOrd="1" destOrd="0" presId="urn:microsoft.com/office/officeart/2005/8/layout/lProcess1"/>
    <dgm:cxn modelId="{71D33FB1-D8B6-644B-8B6A-F8AB974E1EE9}" type="presParOf" srcId="{B1755AD5-D650-492B-A09D-D18CFC66B602}" destId="{1C5C86FC-D623-4C66-8AC6-80459183E4CE}" srcOrd="2" destOrd="0" presId="urn:microsoft.com/office/officeart/2005/8/layout/lProcess1"/>
    <dgm:cxn modelId="{BD67A724-9D91-774B-8E1D-CE355C51FC4D}" type="presParOf" srcId="{1C5C86FC-D623-4C66-8AC6-80459183E4CE}" destId="{9396EA8C-18BF-4A0E-B82A-BEEE64B77520}" srcOrd="0" destOrd="0" presId="urn:microsoft.com/office/officeart/2005/8/layout/lProcess1"/>
    <dgm:cxn modelId="{B211D76F-129C-1743-9175-778B0C9D3DD2}" type="presParOf" srcId="{1C5C86FC-D623-4C66-8AC6-80459183E4CE}" destId="{95DECD8C-9E2F-4B60-94D2-231FD39A12FB}" srcOrd="1" destOrd="0" presId="urn:microsoft.com/office/officeart/2005/8/layout/lProcess1"/>
    <dgm:cxn modelId="{C5B9A6A5-921B-9349-BB57-66EBA09DB929}" type="presParOf" srcId="{1C5C86FC-D623-4C66-8AC6-80459183E4CE}" destId="{F3814544-8601-453C-B39E-56A1EB1F2CEE}" srcOrd="2" destOrd="0" presId="urn:microsoft.com/office/officeart/2005/8/layout/lProcess1"/>
    <dgm:cxn modelId="{08873C53-3958-5640-918D-B1A2040C1CE6}" type="presParOf" srcId="{1C5C86FC-D623-4C66-8AC6-80459183E4CE}" destId="{9B58F561-E55C-CF4A-85DC-DE2CEC51C537}" srcOrd="3" destOrd="0" presId="urn:microsoft.com/office/officeart/2005/8/layout/lProcess1"/>
    <dgm:cxn modelId="{5BEE00E3-89CC-C148-83EA-BDF249E5B168}" type="presParOf" srcId="{1C5C86FC-D623-4C66-8AC6-80459183E4CE}" destId="{D24ADE77-D9AC-A54B-9B74-CD5BD18D484E}" srcOrd="4" destOrd="0" presId="urn:microsoft.com/office/officeart/2005/8/layout/lProcess1"/>
    <dgm:cxn modelId="{7347CF47-0C4B-4CDA-97CC-53338D93927D}" type="presParOf" srcId="{1C5C86FC-D623-4C66-8AC6-80459183E4CE}" destId="{3B590E3B-A6BE-4B7E-95B4-F3EA58770CCE}" srcOrd="5" destOrd="0" presId="urn:microsoft.com/office/officeart/2005/8/layout/lProcess1"/>
    <dgm:cxn modelId="{97A76C8B-A666-40BD-9A8A-D1F0C22D214D}" type="presParOf" srcId="{1C5C86FC-D623-4C66-8AC6-80459183E4CE}" destId="{01DE6C9C-92A5-46AB-90B9-CED11ECB570E}" srcOrd="6" destOrd="0" presId="urn:microsoft.com/office/officeart/2005/8/layout/lProcess1"/>
    <dgm:cxn modelId="{E1112604-4569-4844-8B1C-5A93F88D9E06}" type="presParOf" srcId="{B1755AD5-D650-492B-A09D-D18CFC66B602}" destId="{978B7532-52E1-45E9-B2C6-1958DD06FB86}" srcOrd="3" destOrd="0" presId="urn:microsoft.com/office/officeart/2005/8/layout/lProcess1"/>
    <dgm:cxn modelId="{B221BEE4-E49E-6749-A993-3AF53E951043}" type="presParOf" srcId="{B1755AD5-D650-492B-A09D-D18CFC66B602}" destId="{D577991C-6E22-684A-880A-5A0FEB9D849D}" srcOrd="4" destOrd="0" presId="urn:microsoft.com/office/officeart/2005/8/layout/lProcess1"/>
    <dgm:cxn modelId="{93FE4C8C-6F3B-4E43-8B4D-0873251D8FA1}" type="presParOf" srcId="{D577991C-6E22-684A-880A-5A0FEB9D849D}" destId="{D9BE44F2-2183-7640-BD41-065E20EA0988}" srcOrd="0" destOrd="0" presId="urn:microsoft.com/office/officeart/2005/8/layout/lProcess1"/>
    <dgm:cxn modelId="{162A7E28-8205-1349-9758-1261248FB2D3}" type="presParOf" srcId="{D577991C-6E22-684A-880A-5A0FEB9D849D}" destId="{14BD28DF-F691-6640-B1FF-DE6E613E7861}" srcOrd="1" destOrd="0" presId="urn:microsoft.com/office/officeart/2005/8/layout/lProcess1"/>
    <dgm:cxn modelId="{97F5CEBF-874C-8247-879C-13610B0A5043}" type="presParOf" srcId="{D577991C-6E22-684A-880A-5A0FEB9D849D}" destId="{33254C27-E897-014D-BD74-AB8CBC3F8BDE}" srcOrd="2" destOrd="0" presId="urn:microsoft.com/office/officeart/2005/8/layout/lProcess1"/>
    <dgm:cxn modelId="{B0D3FF0F-FF09-6341-B350-B07F462DF373}" type="presParOf" srcId="{D577991C-6E22-684A-880A-5A0FEB9D849D}" destId="{CF20EBF0-4282-2644-9E1F-4702B607E885}" srcOrd="3" destOrd="0" presId="urn:microsoft.com/office/officeart/2005/8/layout/lProcess1"/>
    <dgm:cxn modelId="{ABEBDAC4-00DA-6442-9269-3C7FD47F9854}" type="presParOf" srcId="{D577991C-6E22-684A-880A-5A0FEB9D849D}" destId="{2420D28C-5E5D-DC4D-BB06-A62E0F968FF1}" srcOrd="4" destOrd="0" presId="urn:microsoft.com/office/officeart/2005/8/layout/lProcess1"/>
    <dgm:cxn modelId="{E1576438-3B19-E24F-AE9F-5474DA5EB669}" type="presParOf" srcId="{D577991C-6E22-684A-880A-5A0FEB9D849D}" destId="{DEAC7452-B9A3-AE46-A42E-2851EDA6BC96}" srcOrd="5" destOrd="0" presId="urn:microsoft.com/office/officeart/2005/8/layout/lProcess1"/>
    <dgm:cxn modelId="{F86A3886-C0A9-A64F-A6E4-C5EB62841B24}" type="presParOf" srcId="{D577991C-6E22-684A-880A-5A0FEB9D849D}" destId="{BE739B86-E511-6346-BAC5-11EE3BBB12D0}" srcOrd="6" destOrd="0" presId="urn:microsoft.com/office/officeart/2005/8/layout/lProcess1"/>
    <dgm:cxn modelId="{1D63A07C-5A56-194C-BE4A-ECBF1FD4FCB9}" type="presParOf" srcId="{B1755AD5-D650-492B-A09D-D18CFC66B602}" destId="{A2843702-3329-E747-B31A-09577C947536}" srcOrd="5" destOrd="0" presId="urn:microsoft.com/office/officeart/2005/8/layout/lProcess1"/>
    <dgm:cxn modelId="{A0FECB2A-2A54-9541-A3E9-FCA21BD4DCED}" type="presParOf" srcId="{B1755AD5-D650-492B-A09D-D18CFC66B602}" destId="{04F9774F-9E7E-44B3-AA47-A9E188D4409E}" srcOrd="6" destOrd="0" presId="urn:microsoft.com/office/officeart/2005/8/layout/lProcess1"/>
    <dgm:cxn modelId="{0C4AC919-C0D3-5045-A14D-61D7B5E93E8E}" type="presParOf" srcId="{04F9774F-9E7E-44B3-AA47-A9E188D4409E}" destId="{59F9E652-4DB2-4B6E-BC1A-71C55B2646EC}" srcOrd="0" destOrd="0" presId="urn:microsoft.com/office/officeart/2005/8/layout/lProcess1"/>
    <dgm:cxn modelId="{E59B24C2-8A90-174C-A14F-1B116826535C}" type="presParOf" srcId="{04F9774F-9E7E-44B3-AA47-A9E188D4409E}" destId="{945F1C5F-2A29-334C-A8C6-93E32B289A43}" srcOrd="1" destOrd="0" presId="urn:microsoft.com/office/officeart/2005/8/layout/lProcess1"/>
    <dgm:cxn modelId="{E993EFC7-AD52-B34E-8D14-1C4B202A5BB7}" type="presParOf" srcId="{04F9774F-9E7E-44B3-AA47-A9E188D4409E}" destId="{C38D409E-D65F-C141-827E-D6F620DFADB3}" srcOrd="2" destOrd="0" presId="urn:microsoft.com/office/officeart/2005/8/layout/lProcess1"/>
    <dgm:cxn modelId="{29B7518F-DB3A-194D-8696-6E8F5C71CBD2}" type="presParOf" srcId="{04F9774F-9E7E-44B3-AA47-A9E188D4409E}" destId="{6F389DC0-D037-954C-9948-1B78C4620B89}" srcOrd="3" destOrd="0" presId="urn:microsoft.com/office/officeart/2005/8/layout/lProcess1"/>
    <dgm:cxn modelId="{3B4ECCB6-A288-8A4F-99E3-670DBDB0DDCA}" type="presParOf" srcId="{04F9774F-9E7E-44B3-AA47-A9E188D4409E}" destId="{7BAE5A53-4A87-2E4F-933C-73A58D0C1F68}" srcOrd="4" destOrd="0" presId="urn:microsoft.com/office/officeart/2005/8/layout/lProcess1"/>
    <dgm:cxn modelId="{C535EF33-7FA8-384A-A03B-D0E9A568B3B1}" type="presParOf" srcId="{04F9774F-9E7E-44B3-AA47-A9E188D4409E}" destId="{173C68D5-5DB9-1A4A-B307-AD698DB6C30D}" srcOrd="5" destOrd="0" presId="urn:microsoft.com/office/officeart/2005/8/layout/lProcess1"/>
    <dgm:cxn modelId="{A47F3A15-D0AD-7540-9517-C4FBD5E92276}" type="presParOf" srcId="{04F9774F-9E7E-44B3-AA47-A9E188D4409E}" destId="{201990BD-52F8-AD46-89AC-023BF5ED7784}" srcOrd="6" destOrd="0" presId="urn:microsoft.com/office/officeart/2005/8/layout/lProcess1"/>
    <dgm:cxn modelId="{D5DCF543-DB41-C045-9528-C295FCCCA252}" type="presParOf" srcId="{04F9774F-9E7E-44B3-AA47-A9E188D4409E}" destId="{D7CF38D5-87AA-7A4B-B50E-7E4B52AAEE11}" srcOrd="7" destOrd="0" presId="urn:microsoft.com/office/officeart/2005/8/layout/lProcess1"/>
    <dgm:cxn modelId="{4E929FF0-25C5-6748-8ECA-555A4DE8B90A}" type="presParOf" srcId="{04F9774F-9E7E-44B3-AA47-A9E188D4409E}" destId="{5F82BBA6-DC0F-F444-8FBD-C7E187EEDD77}" srcOrd="8" destOrd="0" presId="urn:microsoft.com/office/officeart/2005/8/layout/lProcess1"/>
    <dgm:cxn modelId="{6DB5C1D0-2133-C346-BBD9-EFF35FD912F8}" type="presParOf" srcId="{04F9774F-9E7E-44B3-AA47-A9E188D4409E}" destId="{24D45DB4-3109-444A-854D-463474F9917B}" srcOrd="9" destOrd="0" presId="urn:microsoft.com/office/officeart/2005/8/layout/lProcess1"/>
    <dgm:cxn modelId="{7F434E5C-E463-5A4C-84AF-8ED8A932BFAD}" type="presParOf" srcId="{04F9774F-9E7E-44B3-AA47-A9E188D4409E}" destId="{566D7875-0B83-8249-8242-804B446EE942}" srcOrd="10" destOrd="0" presId="urn:microsoft.com/office/officeart/2005/8/layout/lProcess1"/>
    <dgm:cxn modelId="{A069C0F9-6DE0-C04F-9989-7A6FD788D2B5}" type="presParOf" srcId="{B1755AD5-D650-492B-A09D-D18CFC66B602}" destId="{0FC19EA5-406A-4A7C-B486-B35262C38E37}" srcOrd="7" destOrd="0" presId="urn:microsoft.com/office/officeart/2005/8/layout/lProcess1"/>
    <dgm:cxn modelId="{E1C62CC0-3FE7-1448-808C-F5FDC5052DFC}" type="presParOf" srcId="{B1755AD5-D650-492B-A09D-D18CFC66B602}" destId="{BBE73822-A549-0241-8FBE-EAAA25545639}" srcOrd="8" destOrd="0" presId="urn:microsoft.com/office/officeart/2005/8/layout/lProcess1"/>
    <dgm:cxn modelId="{78406BF6-2CCF-2247-95DE-8BC23C429492}" type="presParOf" srcId="{BBE73822-A549-0241-8FBE-EAAA25545639}" destId="{9A538DBF-5681-2A4C-B8C9-89870F524B36}" srcOrd="0" destOrd="0" presId="urn:microsoft.com/office/officeart/2005/8/layout/lProcess1"/>
    <dgm:cxn modelId="{C96D1AE8-1AAA-0240-BE84-9B7E871F6FD3}" type="presParOf" srcId="{BBE73822-A549-0241-8FBE-EAAA25545639}" destId="{C5386BF6-A56A-8545-9A47-2833DCF71804}" srcOrd="1" destOrd="0" presId="urn:microsoft.com/office/officeart/2005/8/layout/lProcess1"/>
    <dgm:cxn modelId="{CCD2BC47-EA6E-DB48-A7C5-1EBBF9400C8B}" type="presParOf" srcId="{BBE73822-A549-0241-8FBE-EAAA25545639}" destId="{C7DC0AF3-7ACC-D84C-9305-724FE388DB54}" srcOrd="2" destOrd="0" presId="urn:microsoft.com/office/officeart/2005/8/layout/lProcess1"/>
    <dgm:cxn modelId="{F303685F-A436-2F40-A3E9-0B75F4E6B256}" type="presParOf" srcId="{BBE73822-A549-0241-8FBE-EAAA25545639}" destId="{14715E72-AFD9-AA4C-8267-5D18DAE79C53}" srcOrd="3" destOrd="0" presId="urn:microsoft.com/office/officeart/2005/8/layout/lProcess1"/>
    <dgm:cxn modelId="{9CAF1FE4-7973-E94E-A620-0C0013C2DE6B}" type="presParOf" srcId="{BBE73822-A549-0241-8FBE-EAAA25545639}" destId="{9E6DB700-6DF7-D54F-98FB-ACA70A99591F}" srcOrd="4" destOrd="0" presId="urn:microsoft.com/office/officeart/2005/8/layout/lProcess1"/>
    <dgm:cxn modelId="{697B7BC5-9DAF-CF4F-9A9C-37C4D8D26F85}" type="presParOf" srcId="{BBE73822-A549-0241-8FBE-EAAA25545639}" destId="{FC6DFA3A-1126-6540-889E-CFA7F0BBA376}" srcOrd="5" destOrd="0" presId="urn:microsoft.com/office/officeart/2005/8/layout/lProcess1"/>
    <dgm:cxn modelId="{74D0185A-BFF9-E948-BF37-50AB0E45827D}" type="presParOf" srcId="{BBE73822-A549-0241-8FBE-EAAA25545639}" destId="{283F66D2-6A29-C545-84E6-158544DC5396}" srcOrd="6" destOrd="0" presId="urn:microsoft.com/office/officeart/2005/8/layout/lProcess1"/>
    <dgm:cxn modelId="{4CF5D4D4-802C-9041-9425-A5DEB723A765}" type="presParOf" srcId="{B1755AD5-D650-492B-A09D-D18CFC66B602}" destId="{DB13D0D2-1E03-5343-918E-6C0EDC4C5A06}" srcOrd="9" destOrd="0" presId="urn:microsoft.com/office/officeart/2005/8/layout/lProcess1"/>
    <dgm:cxn modelId="{730261A0-F68C-4042-89B8-1656A3152DEA}" type="presParOf" srcId="{B1755AD5-D650-492B-A09D-D18CFC66B602}" destId="{95D5F297-458D-4818-84FC-D495323A4744}" srcOrd="10" destOrd="0" presId="urn:microsoft.com/office/officeart/2005/8/layout/lProcess1"/>
    <dgm:cxn modelId="{E108A82B-E42A-DE4D-BDC1-6EE2529BCCEE}" type="presParOf" srcId="{95D5F297-458D-4818-84FC-D495323A4744}" destId="{144810D1-0FC6-4907-AB7A-213945FA3FC2}" srcOrd="0" destOrd="0" presId="urn:microsoft.com/office/officeart/2005/8/layout/lProcess1"/>
    <dgm:cxn modelId="{B1ABF04E-178A-024D-A41A-0AB27C0862E2}" type="presParOf" srcId="{95D5F297-458D-4818-84FC-D495323A4744}" destId="{56781C37-102B-4CB3-873B-A6549196BB5F}" srcOrd="1" destOrd="0" presId="urn:microsoft.com/office/officeart/2005/8/layout/lProcess1"/>
    <dgm:cxn modelId="{9C714747-631F-F642-9A26-692140E4F0E4}" type="presParOf" srcId="{95D5F297-458D-4818-84FC-D495323A4744}" destId="{30ED0CDB-C78C-4EA3-BE8E-0FB579395447}"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BCD78-614F-40DB-906F-510317F706E6}" type="doc">
      <dgm:prSet loTypeId="urn:microsoft.com/office/officeart/2005/8/layout/process1" loCatId="process" qsTypeId="urn:microsoft.com/office/officeart/2005/8/quickstyle/simple1" qsCatId="simple" csTypeId="urn:microsoft.com/office/officeart/2005/8/colors/accent1_2" csCatId="accent1" phldr="1"/>
      <dgm:spPr/>
    </dgm:pt>
    <dgm:pt modelId="{F206D4C1-D5EB-44B9-9035-1D31E64FD21E}">
      <dgm:prSet phldrT="[Texte]"/>
      <dgm:spPr>
        <a:solidFill>
          <a:srgbClr val="E37224"/>
        </a:solidFill>
      </dgm:spPr>
      <dgm:t>
        <a:bodyPr/>
        <a:lstStyle/>
        <a:p>
          <a:r>
            <a:rPr lang="fr-FR" dirty="0">
              <a:latin typeface="DINPro" panose="020B0504020101020102" pitchFamily="34" charset="0"/>
            </a:rPr>
            <a:t>2 avril 2024 </a:t>
          </a:r>
        </a:p>
        <a:p>
          <a:r>
            <a:rPr lang="fr-FR" dirty="0">
              <a:latin typeface="DINPro" panose="020B0504020101020102" pitchFamily="34" charset="0"/>
            </a:rPr>
            <a:t>Arrivée possible des premiers participants </a:t>
          </a:r>
        </a:p>
      </dgm:t>
    </dgm:pt>
    <dgm:pt modelId="{F9D232CF-A44B-4719-81C2-2219ED984273}" type="parTrans" cxnId="{6B444038-BA5E-4C82-93E7-A3D9A6F57377}">
      <dgm:prSet/>
      <dgm:spPr/>
      <dgm:t>
        <a:bodyPr/>
        <a:lstStyle/>
        <a:p>
          <a:endParaRPr lang="fr-FR">
            <a:latin typeface="DINPro" panose="020B0504020101020102" pitchFamily="34" charset="0"/>
          </a:endParaRPr>
        </a:p>
      </dgm:t>
    </dgm:pt>
    <dgm:pt modelId="{73B07D53-090D-4E9D-96C8-28003E9A4D0A}" type="sibTrans" cxnId="{6B444038-BA5E-4C82-93E7-A3D9A6F57377}">
      <dgm:prSet/>
      <dgm:spPr/>
      <dgm:t>
        <a:bodyPr/>
        <a:lstStyle/>
        <a:p>
          <a:endParaRPr lang="fr-FR">
            <a:latin typeface="DINPro" panose="020B0504020101020102" pitchFamily="34" charset="0"/>
          </a:endParaRPr>
        </a:p>
      </dgm:t>
    </dgm:pt>
    <dgm:pt modelId="{BDAE43A9-7FE0-49C8-8473-A4BD95BAB0F9}">
      <dgm:prSet phldrT="[Texte]"/>
      <dgm:spPr>
        <a:solidFill>
          <a:srgbClr val="182D38"/>
        </a:solidFill>
      </dgm:spPr>
      <dgm:t>
        <a:bodyPr/>
        <a:lstStyle/>
        <a:p>
          <a:r>
            <a:rPr lang="fr-FR" dirty="0">
              <a:latin typeface="DINPro" panose="020B0504020101020102" pitchFamily="34" charset="0"/>
            </a:rPr>
            <a:t>3 avril 2024</a:t>
          </a:r>
        </a:p>
        <a:p>
          <a:r>
            <a:rPr lang="fr-FR" dirty="0">
              <a:latin typeface="DINPro" panose="020B0504020101020102" pitchFamily="34" charset="0"/>
            </a:rPr>
            <a:t>9H30 – 2H </a:t>
          </a:r>
        </a:p>
        <a:p>
          <a:r>
            <a:rPr lang="fr-FR" dirty="0">
              <a:latin typeface="DINPro" panose="020B0504020101020102" pitchFamily="34" charset="0"/>
            </a:rPr>
            <a:t>Organisation d’une journée interne au réseau CIBC </a:t>
          </a:r>
        </a:p>
      </dgm:t>
    </dgm:pt>
    <dgm:pt modelId="{1F64A9C1-679D-4488-8201-6235A5A2658C}" type="parTrans" cxnId="{2F4BE241-5B7D-4768-8EE0-A46960165B9C}">
      <dgm:prSet/>
      <dgm:spPr/>
      <dgm:t>
        <a:bodyPr/>
        <a:lstStyle/>
        <a:p>
          <a:endParaRPr lang="fr-FR">
            <a:latin typeface="DINPro" panose="020B0504020101020102" pitchFamily="34" charset="0"/>
          </a:endParaRPr>
        </a:p>
      </dgm:t>
    </dgm:pt>
    <dgm:pt modelId="{F878B5AC-B2E0-464B-A6FC-84D1E72E81C4}" type="sibTrans" cxnId="{2F4BE241-5B7D-4768-8EE0-A46960165B9C}">
      <dgm:prSet/>
      <dgm:spPr/>
      <dgm:t>
        <a:bodyPr/>
        <a:lstStyle/>
        <a:p>
          <a:endParaRPr lang="fr-FR">
            <a:latin typeface="DINPro" panose="020B0504020101020102" pitchFamily="34" charset="0"/>
          </a:endParaRPr>
        </a:p>
      </dgm:t>
    </dgm:pt>
    <dgm:pt modelId="{BB1528F2-4FCC-4468-AFB3-A565132E56E1}">
      <dgm:prSet phldrT="[Texte]"/>
      <dgm:spPr>
        <a:solidFill>
          <a:srgbClr val="C29CC7"/>
        </a:solidFill>
      </dgm:spPr>
      <dgm:t>
        <a:bodyPr/>
        <a:lstStyle/>
        <a:p>
          <a:r>
            <a:rPr lang="fr-FR" dirty="0">
              <a:latin typeface="DINPro" panose="020B0504020101020102" pitchFamily="34" charset="0"/>
            </a:rPr>
            <a:t>4 avril 2024 </a:t>
          </a:r>
        </a:p>
        <a:p>
          <a:r>
            <a:rPr lang="fr-FR" dirty="0">
              <a:latin typeface="DINPro" panose="020B0504020101020102" pitchFamily="34" charset="0"/>
            </a:rPr>
            <a:t>9H – 13H </a:t>
          </a:r>
        </a:p>
        <a:p>
          <a:r>
            <a:rPr lang="fr-FR" dirty="0">
              <a:latin typeface="DINPro" panose="020B0504020101020102" pitchFamily="34" charset="0"/>
            </a:rPr>
            <a:t>Invitation de partenaires des CIBC </a:t>
          </a:r>
        </a:p>
      </dgm:t>
    </dgm:pt>
    <dgm:pt modelId="{8E2FA691-A029-4719-B29A-5F611195890B}" type="parTrans" cxnId="{70FADECC-F39D-4B95-841E-D900F9F90E49}">
      <dgm:prSet/>
      <dgm:spPr/>
      <dgm:t>
        <a:bodyPr/>
        <a:lstStyle/>
        <a:p>
          <a:endParaRPr lang="fr-FR">
            <a:latin typeface="DINPro" panose="020B0504020101020102" pitchFamily="34" charset="0"/>
          </a:endParaRPr>
        </a:p>
      </dgm:t>
    </dgm:pt>
    <dgm:pt modelId="{4721D212-43D3-4E32-8C2A-BC60BADEB819}" type="sibTrans" cxnId="{70FADECC-F39D-4B95-841E-D900F9F90E49}">
      <dgm:prSet/>
      <dgm:spPr/>
      <dgm:t>
        <a:bodyPr/>
        <a:lstStyle/>
        <a:p>
          <a:endParaRPr lang="fr-FR">
            <a:latin typeface="DINPro" panose="020B0504020101020102" pitchFamily="34" charset="0"/>
          </a:endParaRPr>
        </a:p>
      </dgm:t>
    </dgm:pt>
    <dgm:pt modelId="{CD5FFDDE-88A6-4D2F-8F43-E6616B171DCF}" type="pres">
      <dgm:prSet presAssocID="{577BCD78-614F-40DB-906F-510317F706E6}" presName="Name0" presStyleCnt="0">
        <dgm:presLayoutVars>
          <dgm:dir/>
          <dgm:resizeHandles val="exact"/>
        </dgm:presLayoutVars>
      </dgm:prSet>
      <dgm:spPr/>
    </dgm:pt>
    <dgm:pt modelId="{D10568F6-FB7E-4D36-8731-4DDADD09E3A6}" type="pres">
      <dgm:prSet presAssocID="{F206D4C1-D5EB-44B9-9035-1D31E64FD21E}" presName="node" presStyleLbl="node1" presStyleIdx="0" presStyleCnt="3">
        <dgm:presLayoutVars>
          <dgm:bulletEnabled val="1"/>
        </dgm:presLayoutVars>
      </dgm:prSet>
      <dgm:spPr/>
    </dgm:pt>
    <dgm:pt modelId="{21BA2ADA-27F5-450C-BA69-D9FCB15DF977}" type="pres">
      <dgm:prSet presAssocID="{73B07D53-090D-4E9D-96C8-28003E9A4D0A}" presName="sibTrans" presStyleLbl="sibTrans2D1" presStyleIdx="0" presStyleCnt="2"/>
      <dgm:spPr/>
    </dgm:pt>
    <dgm:pt modelId="{86831F2D-E251-450C-ADB5-E117F28CE332}" type="pres">
      <dgm:prSet presAssocID="{73B07D53-090D-4E9D-96C8-28003E9A4D0A}" presName="connectorText" presStyleLbl="sibTrans2D1" presStyleIdx="0" presStyleCnt="2"/>
      <dgm:spPr/>
    </dgm:pt>
    <dgm:pt modelId="{0F94162A-B9F2-4FC4-A9D1-5B475A99BAD8}" type="pres">
      <dgm:prSet presAssocID="{BDAE43A9-7FE0-49C8-8473-A4BD95BAB0F9}" presName="node" presStyleLbl="node1" presStyleIdx="1" presStyleCnt="3">
        <dgm:presLayoutVars>
          <dgm:bulletEnabled val="1"/>
        </dgm:presLayoutVars>
      </dgm:prSet>
      <dgm:spPr/>
    </dgm:pt>
    <dgm:pt modelId="{B2B4A638-79F9-439D-AB4C-30A59C8E1A59}" type="pres">
      <dgm:prSet presAssocID="{F878B5AC-B2E0-464B-A6FC-84D1E72E81C4}" presName="sibTrans" presStyleLbl="sibTrans2D1" presStyleIdx="1" presStyleCnt="2"/>
      <dgm:spPr/>
    </dgm:pt>
    <dgm:pt modelId="{6A39C197-3D70-4CE0-ACF1-01B564A20A51}" type="pres">
      <dgm:prSet presAssocID="{F878B5AC-B2E0-464B-A6FC-84D1E72E81C4}" presName="connectorText" presStyleLbl="sibTrans2D1" presStyleIdx="1" presStyleCnt="2"/>
      <dgm:spPr/>
    </dgm:pt>
    <dgm:pt modelId="{19503EB7-40B8-4E14-8D0C-1E3D02985D33}" type="pres">
      <dgm:prSet presAssocID="{BB1528F2-4FCC-4468-AFB3-A565132E56E1}" presName="node" presStyleLbl="node1" presStyleIdx="2" presStyleCnt="3">
        <dgm:presLayoutVars>
          <dgm:bulletEnabled val="1"/>
        </dgm:presLayoutVars>
      </dgm:prSet>
      <dgm:spPr/>
    </dgm:pt>
  </dgm:ptLst>
  <dgm:cxnLst>
    <dgm:cxn modelId="{6B444038-BA5E-4C82-93E7-A3D9A6F57377}" srcId="{577BCD78-614F-40DB-906F-510317F706E6}" destId="{F206D4C1-D5EB-44B9-9035-1D31E64FD21E}" srcOrd="0" destOrd="0" parTransId="{F9D232CF-A44B-4719-81C2-2219ED984273}" sibTransId="{73B07D53-090D-4E9D-96C8-28003E9A4D0A}"/>
    <dgm:cxn modelId="{2F4BE241-5B7D-4768-8EE0-A46960165B9C}" srcId="{577BCD78-614F-40DB-906F-510317F706E6}" destId="{BDAE43A9-7FE0-49C8-8473-A4BD95BAB0F9}" srcOrd="1" destOrd="0" parTransId="{1F64A9C1-679D-4488-8201-6235A5A2658C}" sibTransId="{F878B5AC-B2E0-464B-A6FC-84D1E72E81C4}"/>
    <dgm:cxn modelId="{22E42C4B-F7B4-40E2-AC16-29EE28336DAB}" type="presOf" srcId="{F878B5AC-B2E0-464B-A6FC-84D1E72E81C4}" destId="{B2B4A638-79F9-439D-AB4C-30A59C8E1A59}" srcOrd="0" destOrd="0" presId="urn:microsoft.com/office/officeart/2005/8/layout/process1"/>
    <dgm:cxn modelId="{59A96D8E-4520-4F3D-AB68-C988DD589EA6}" type="presOf" srcId="{577BCD78-614F-40DB-906F-510317F706E6}" destId="{CD5FFDDE-88A6-4D2F-8F43-E6616B171DCF}" srcOrd="0" destOrd="0" presId="urn:microsoft.com/office/officeart/2005/8/layout/process1"/>
    <dgm:cxn modelId="{E029C89C-6297-462D-8EBA-AF55DBB080EE}" type="presOf" srcId="{73B07D53-090D-4E9D-96C8-28003E9A4D0A}" destId="{86831F2D-E251-450C-ADB5-E117F28CE332}" srcOrd="1" destOrd="0" presId="urn:microsoft.com/office/officeart/2005/8/layout/process1"/>
    <dgm:cxn modelId="{8AC167AB-8F9F-4490-B90E-61E167B1B47C}" type="presOf" srcId="{F878B5AC-B2E0-464B-A6FC-84D1E72E81C4}" destId="{6A39C197-3D70-4CE0-ACF1-01B564A20A51}" srcOrd="1" destOrd="0" presId="urn:microsoft.com/office/officeart/2005/8/layout/process1"/>
    <dgm:cxn modelId="{70FADECC-F39D-4B95-841E-D900F9F90E49}" srcId="{577BCD78-614F-40DB-906F-510317F706E6}" destId="{BB1528F2-4FCC-4468-AFB3-A565132E56E1}" srcOrd="2" destOrd="0" parTransId="{8E2FA691-A029-4719-B29A-5F611195890B}" sibTransId="{4721D212-43D3-4E32-8C2A-BC60BADEB819}"/>
    <dgm:cxn modelId="{930B89D3-F808-4540-B521-3CF8CD7B019D}" type="presOf" srcId="{BDAE43A9-7FE0-49C8-8473-A4BD95BAB0F9}" destId="{0F94162A-B9F2-4FC4-A9D1-5B475A99BAD8}" srcOrd="0" destOrd="0" presId="urn:microsoft.com/office/officeart/2005/8/layout/process1"/>
    <dgm:cxn modelId="{7C9574D6-7DD2-4758-861B-BA843C6AD621}" type="presOf" srcId="{F206D4C1-D5EB-44B9-9035-1D31E64FD21E}" destId="{D10568F6-FB7E-4D36-8731-4DDADD09E3A6}" srcOrd="0" destOrd="0" presId="urn:microsoft.com/office/officeart/2005/8/layout/process1"/>
    <dgm:cxn modelId="{75A015DC-96FA-4D19-A2AF-72C83F3E5A53}" type="presOf" srcId="{73B07D53-090D-4E9D-96C8-28003E9A4D0A}" destId="{21BA2ADA-27F5-450C-BA69-D9FCB15DF977}" srcOrd="0" destOrd="0" presId="urn:microsoft.com/office/officeart/2005/8/layout/process1"/>
    <dgm:cxn modelId="{8B0C2EFC-593C-4A7A-8414-C43216A65399}" type="presOf" srcId="{BB1528F2-4FCC-4468-AFB3-A565132E56E1}" destId="{19503EB7-40B8-4E14-8D0C-1E3D02985D33}" srcOrd="0" destOrd="0" presId="urn:microsoft.com/office/officeart/2005/8/layout/process1"/>
    <dgm:cxn modelId="{5D6E5166-989C-45BF-9AF4-6013E5BD3590}" type="presParOf" srcId="{CD5FFDDE-88A6-4D2F-8F43-E6616B171DCF}" destId="{D10568F6-FB7E-4D36-8731-4DDADD09E3A6}" srcOrd="0" destOrd="0" presId="urn:microsoft.com/office/officeart/2005/8/layout/process1"/>
    <dgm:cxn modelId="{FC4F6E0D-F191-4554-988C-9C53E40137F0}" type="presParOf" srcId="{CD5FFDDE-88A6-4D2F-8F43-E6616B171DCF}" destId="{21BA2ADA-27F5-450C-BA69-D9FCB15DF977}" srcOrd="1" destOrd="0" presId="urn:microsoft.com/office/officeart/2005/8/layout/process1"/>
    <dgm:cxn modelId="{7B277CB7-5601-4555-A456-0C3B4B338FCA}" type="presParOf" srcId="{21BA2ADA-27F5-450C-BA69-D9FCB15DF977}" destId="{86831F2D-E251-450C-ADB5-E117F28CE332}" srcOrd="0" destOrd="0" presId="urn:microsoft.com/office/officeart/2005/8/layout/process1"/>
    <dgm:cxn modelId="{5A33E58A-2608-482F-8E8A-D620954240A5}" type="presParOf" srcId="{CD5FFDDE-88A6-4D2F-8F43-E6616B171DCF}" destId="{0F94162A-B9F2-4FC4-A9D1-5B475A99BAD8}" srcOrd="2" destOrd="0" presId="urn:microsoft.com/office/officeart/2005/8/layout/process1"/>
    <dgm:cxn modelId="{EFF46763-7A6C-4B85-922D-E5661D69CA10}" type="presParOf" srcId="{CD5FFDDE-88A6-4D2F-8F43-E6616B171DCF}" destId="{B2B4A638-79F9-439D-AB4C-30A59C8E1A59}" srcOrd="3" destOrd="0" presId="urn:microsoft.com/office/officeart/2005/8/layout/process1"/>
    <dgm:cxn modelId="{1908C530-C3CC-4B4C-8B01-42A940C3D5A6}" type="presParOf" srcId="{B2B4A638-79F9-439D-AB4C-30A59C8E1A59}" destId="{6A39C197-3D70-4CE0-ACF1-01B564A20A51}" srcOrd="0" destOrd="0" presId="urn:microsoft.com/office/officeart/2005/8/layout/process1"/>
    <dgm:cxn modelId="{D692EF4F-3165-445A-8CF8-02696ACD8E08}" type="presParOf" srcId="{CD5FFDDE-88A6-4D2F-8F43-E6616B171DCF}" destId="{19503EB7-40B8-4E14-8D0C-1E3D02985D3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A950AA-BDEB-46D3-92BE-4A1E75981A0D}" type="doc">
      <dgm:prSet loTypeId="urn:microsoft.com/office/officeart/2005/8/layout/hProcess11" loCatId="process" qsTypeId="urn:microsoft.com/office/officeart/2005/8/quickstyle/simple4" qsCatId="simple" csTypeId="urn:microsoft.com/office/officeart/2005/8/colors/colorful2" csCatId="colorful" phldr="1"/>
      <dgm:spPr/>
      <dgm:t>
        <a:bodyPr/>
        <a:lstStyle/>
        <a:p>
          <a:endParaRPr lang="fr-FR"/>
        </a:p>
      </dgm:t>
    </dgm:pt>
    <dgm:pt modelId="{7F9099EB-71B1-4C73-B308-F1F844FAD25E}">
      <dgm:prSet phldrT="[Texte]"/>
      <dgm:spPr/>
      <dgm:t>
        <a:bodyPr/>
        <a:lstStyle/>
        <a:p>
          <a:pPr>
            <a:buClrTx/>
            <a:buSzTx/>
            <a:buFont typeface="Wingdings" panose="05000000000000000000" pitchFamily="2" charset="2"/>
            <a:buChar char="Ø"/>
          </a:pPr>
          <a:r>
            <a:rPr kumimoji="0" lang="fr-FR" b="0" i="0" u="none" strike="noStrike" cap="none" spc="0" normalizeH="0" baseline="0" noProof="0" dirty="0">
              <a:ln/>
              <a:effectLst/>
              <a:uLnTx/>
              <a:uFillTx/>
              <a:latin typeface="DINPro" panose="020B0504020101020102"/>
              <a:ea typeface="+mn-ea"/>
              <a:cs typeface="+mn-cs"/>
            </a:rPr>
            <a:t>Création des RRM –GTIM</a:t>
          </a:r>
          <a:endParaRPr lang="fr-FR" dirty="0"/>
        </a:p>
      </dgm:t>
    </dgm:pt>
    <dgm:pt modelId="{EF4D7794-9182-4ECA-A8DD-00FC5062C3B4}" type="parTrans" cxnId="{6DFFD812-72D2-4AB1-9777-99E5267E4F9E}">
      <dgm:prSet/>
      <dgm:spPr/>
      <dgm:t>
        <a:bodyPr/>
        <a:lstStyle/>
        <a:p>
          <a:endParaRPr lang="fr-FR"/>
        </a:p>
      </dgm:t>
    </dgm:pt>
    <dgm:pt modelId="{162B2FD3-5C92-41DC-A56F-EE26BEC00C1A}" type="sibTrans" cxnId="{6DFFD812-72D2-4AB1-9777-99E5267E4F9E}">
      <dgm:prSet/>
      <dgm:spPr/>
      <dgm:t>
        <a:bodyPr/>
        <a:lstStyle/>
        <a:p>
          <a:endParaRPr lang="fr-FR"/>
        </a:p>
      </dgm:t>
    </dgm:pt>
    <dgm:pt modelId="{F9EC86D4-DAD4-46D7-BADE-900894FBF59E}">
      <dgm:prSet phldrT="[Texte]"/>
      <dgm:spPr/>
      <dgm:t>
        <a:bodyPr/>
        <a:lstStyle/>
        <a:p>
          <a:r>
            <a:rPr kumimoji="0" lang="fr-FR" b="0" i="0" u="none" strike="noStrike" cap="none" spc="0" normalizeH="0" baseline="0" noProof="0" dirty="0">
              <a:ln/>
              <a:effectLst/>
              <a:uLnTx/>
              <a:uFillTx/>
              <a:latin typeface="DINPro" panose="020B0504020101020102"/>
              <a:ea typeface="+mn-ea"/>
              <a:cs typeface="+mn-cs"/>
            </a:rPr>
            <a:t>Migration Workplace</a:t>
          </a:r>
          <a:endParaRPr lang="fr-FR" dirty="0"/>
        </a:p>
      </dgm:t>
    </dgm:pt>
    <dgm:pt modelId="{840F0C3E-DE89-43D1-80C0-0B1AD7382824}" type="parTrans" cxnId="{28B89E3B-4C04-4ACD-9A7B-F4F44158A0FD}">
      <dgm:prSet/>
      <dgm:spPr/>
      <dgm:t>
        <a:bodyPr/>
        <a:lstStyle/>
        <a:p>
          <a:endParaRPr lang="fr-FR"/>
        </a:p>
      </dgm:t>
    </dgm:pt>
    <dgm:pt modelId="{314E7105-323B-4241-9098-41143B7AAFE3}" type="sibTrans" cxnId="{28B89E3B-4C04-4ACD-9A7B-F4F44158A0FD}">
      <dgm:prSet/>
      <dgm:spPr/>
      <dgm:t>
        <a:bodyPr/>
        <a:lstStyle/>
        <a:p>
          <a:endParaRPr lang="fr-FR"/>
        </a:p>
      </dgm:t>
    </dgm:pt>
    <dgm:pt modelId="{140B621C-0305-4E6E-9DCD-F92F285DD25E}">
      <dgm:prSet phldrT="[Texte]"/>
      <dgm:spPr/>
      <dgm:t>
        <a:bodyPr/>
        <a:lstStyle/>
        <a:p>
          <a:r>
            <a:rPr kumimoji="0" lang="fr-FR" b="0" i="0" u="none" strike="noStrike" cap="none" spc="0" normalizeH="0" baseline="0" noProof="0" dirty="0">
              <a:ln/>
              <a:effectLst/>
              <a:uLnTx/>
              <a:uFillTx/>
              <a:latin typeface="DINPro" panose="020B0504020101020102"/>
              <a:ea typeface="+mn-ea"/>
              <a:cs typeface="+mn-cs"/>
            </a:rPr>
            <a:t>Création d’une interface VAE</a:t>
          </a:r>
          <a:endParaRPr lang="fr-FR" dirty="0"/>
        </a:p>
      </dgm:t>
    </dgm:pt>
    <dgm:pt modelId="{A4B02C6E-F4EC-45B4-87CB-37BF89DCE65A}" type="parTrans" cxnId="{7435990E-0B31-4FFB-9DB1-143756351D7F}">
      <dgm:prSet/>
      <dgm:spPr/>
      <dgm:t>
        <a:bodyPr/>
        <a:lstStyle/>
        <a:p>
          <a:endParaRPr lang="fr-FR"/>
        </a:p>
      </dgm:t>
    </dgm:pt>
    <dgm:pt modelId="{DC826D19-6E5C-4D95-9B0E-B402E6416B79}" type="sibTrans" cxnId="{7435990E-0B31-4FFB-9DB1-143756351D7F}">
      <dgm:prSet/>
      <dgm:spPr/>
      <dgm:t>
        <a:bodyPr/>
        <a:lstStyle/>
        <a:p>
          <a:endParaRPr lang="fr-FR"/>
        </a:p>
      </dgm:t>
    </dgm:pt>
    <dgm:pt modelId="{72D587C7-3A68-400A-903A-2CF785EA0668}">
      <dgm:prSet/>
      <dgm:spPr/>
      <dgm:t>
        <a:bodyPr/>
        <a:lstStyle/>
        <a:p>
          <a:r>
            <a:rPr kumimoji="0" lang="fr-FR" b="0" i="0" u="none" strike="noStrike" cap="none" spc="0" normalizeH="0" baseline="0" noProof="0" dirty="0">
              <a:ln/>
              <a:effectLst/>
              <a:uLnTx/>
              <a:uFillTx/>
              <a:latin typeface="DINPro" panose="020B0504020101020102"/>
              <a:ea typeface="+mn-ea"/>
              <a:cs typeface="+mn-cs"/>
            </a:rPr>
            <a:t>Amélioration des contenus</a:t>
          </a:r>
          <a:endParaRPr lang="fr-FR" dirty="0"/>
        </a:p>
      </dgm:t>
    </dgm:pt>
    <dgm:pt modelId="{A19A0162-736F-4AD9-A2F2-349D047E7D3A}" type="parTrans" cxnId="{D4C68F6E-26C8-4506-BDBD-56664239C874}">
      <dgm:prSet/>
      <dgm:spPr/>
      <dgm:t>
        <a:bodyPr/>
        <a:lstStyle/>
        <a:p>
          <a:endParaRPr lang="fr-FR"/>
        </a:p>
      </dgm:t>
    </dgm:pt>
    <dgm:pt modelId="{06B421CD-4A3C-4090-80BC-0748B3EC1DAD}" type="sibTrans" cxnId="{D4C68F6E-26C8-4506-BDBD-56664239C874}">
      <dgm:prSet/>
      <dgm:spPr/>
      <dgm:t>
        <a:bodyPr/>
        <a:lstStyle/>
        <a:p>
          <a:endParaRPr lang="fr-FR"/>
        </a:p>
      </dgm:t>
    </dgm:pt>
    <dgm:pt modelId="{34EC8949-19D3-43E3-9A7F-9823606846F0}" type="pres">
      <dgm:prSet presAssocID="{46A950AA-BDEB-46D3-92BE-4A1E75981A0D}" presName="Name0" presStyleCnt="0">
        <dgm:presLayoutVars>
          <dgm:dir/>
          <dgm:resizeHandles val="exact"/>
        </dgm:presLayoutVars>
      </dgm:prSet>
      <dgm:spPr/>
    </dgm:pt>
    <dgm:pt modelId="{529D3898-195B-4136-90B8-A6BAA53392CA}" type="pres">
      <dgm:prSet presAssocID="{46A950AA-BDEB-46D3-92BE-4A1E75981A0D}" presName="arrow" presStyleLbl="bgShp" presStyleIdx="0" presStyleCnt="1" custLinFactNeighborX="-793" custLinFactNeighborY="0"/>
      <dgm:spPr/>
    </dgm:pt>
    <dgm:pt modelId="{33F01F54-3166-4F19-8DA2-1A9EF6FA0DC1}" type="pres">
      <dgm:prSet presAssocID="{46A950AA-BDEB-46D3-92BE-4A1E75981A0D}" presName="points" presStyleCnt="0"/>
      <dgm:spPr/>
    </dgm:pt>
    <dgm:pt modelId="{1E9BE084-0EF8-43F4-B2AE-E7E77D41C6F1}" type="pres">
      <dgm:prSet presAssocID="{7F9099EB-71B1-4C73-B308-F1F844FAD25E}" presName="compositeA" presStyleCnt="0"/>
      <dgm:spPr/>
    </dgm:pt>
    <dgm:pt modelId="{2560D7DE-5C5B-4E25-B4AD-9762D044789E}" type="pres">
      <dgm:prSet presAssocID="{7F9099EB-71B1-4C73-B308-F1F844FAD25E}" presName="textA" presStyleLbl="revTx" presStyleIdx="0" presStyleCnt="4">
        <dgm:presLayoutVars>
          <dgm:bulletEnabled val="1"/>
        </dgm:presLayoutVars>
      </dgm:prSet>
      <dgm:spPr/>
    </dgm:pt>
    <dgm:pt modelId="{F448504D-3C5F-4778-B37F-B9B47EABAFB6}" type="pres">
      <dgm:prSet presAssocID="{7F9099EB-71B1-4C73-B308-F1F844FAD25E}" presName="circleA" presStyleLbl="node1" presStyleIdx="0" presStyleCnt="4"/>
      <dgm:spPr/>
    </dgm:pt>
    <dgm:pt modelId="{9A5E6179-F315-4236-86A5-0B1A4B0F205D}" type="pres">
      <dgm:prSet presAssocID="{7F9099EB-71B1-4C73-B308-F1F844FAD25E}" presName="spaceA" presStyleCnt="0"/>
      <dgm:spPr/>
    </dgm:pt>
    <dgm:pt modelId="{E1B5D76F-CDDE-474E-BC5E-86AD121207D8}" type="pres">
      <dgm:prSet presAssocID="{162B2FD3-5C92-41DC-A56F-EE26BEC00C1A}" presName="space" presStyleCnt="0"/>
      <dgm:spPr/>
    </dgm:pt>
    <dgm:pt modelId="{8A757774-61EB-4B32-85CE-D73E0A23B0BD}" type="pres">
      <dgm:prSet presAssocID="{F9EC86D4-DAD4-46D7-BADE-900894FBF59E}" presName="compositeB" presStyleCnt="0"/>
      <dgm:spPr/>
    </dgm:pt>
    <dgm:pt modelId="{F7FCD550-C93B-4FE8-BD60-0AA140DA1DBE}" type="pres">
      <dgm:prSet presAssocID="{F9EC86D4-DAD4-46D7-BADE-900894FBF59E}" presName="textB" presStyleLbl="revTx" presStyleIdx="1" presStyleCnt="4">
        <dgm:presLayoutVars>
          <dgm:bulletEnabled val="1"/>
        </dgm:presLayoutVars>
      </dgm:prSet>
      <dgm:spPr/>
    </dgm:pt>
    <dgm:pt modelId="{7EFBC600-7B73-4CD5-99DB-F57FD52CA97C}" type="pres">
      <dgm:prSet presAssocID="{F9EC86D4-DAD4-46D7-BADE-900894FBF59E}" presName="circleB" presStyleLbl="node1" presStyleIdx="1" presStyleCnt="4"/>
      <dgm:spPr/>
    </dgm:pt>
    <dgm:pt modelId="{5AD59F4E-B88D-4B9A-B384-A3C963F35928}" type="pres">
      <dgm:prSet presAssocID="{F9EC86D4-DAD4-46D7-BADE-900894FBF59E}" presName="spaceB" presStyleCnt="0"/>
      <dgm:spPr/>
    </dgm:pt>
    <dgm:pt modelId="{DDEA5652-5E3A-4AEF-8C52-91CA114043F9}" type="pres">
      <dgm:prSet presAssocID="{314E7105-323B-4241-9098-41143B7AAFE3}" presName="space" presStyleCnt="0"/>
      <dgm:spPr/>
    </dgm:pt>
    <dgm:pt modelId="{7346E581-2727-4A9C-9BFC-532611C66E4C}" type="pres">
      <dgm:prSet presAssocID="{140B621C-0305-4E6E-9DCD-F92F285DD25E}" presName="compositeA" presStyleCnt="0"/>
      <dgm:spPr/>
    </dgm:pt>
    <dgm:pt modelId="{18CED58E-4DEA-40C4-9638-928B51012CF7}" type="pres">
      <dgm:prSet presAssocID="{140B621C-0305-4E6E-9DCD-F92F285DD25E}" presName="textA" presStyleLbl="revTx" presStyleIdx="2" presStyleCnt="4">
        <dgm:presLayoutVars>
          <dgm:bulletEnabled val="1"/>
        </dgm:presLayoutVars>
      </dgm:prSet>
      <dgm:spPr/>
    </dgm:pt>
    <dgm:pt modelId="{D5280FDA-78E5-4BA9-B159-5F827ADB62FF}" type="pres">
      <dgm:prSet presAssocID="{140B621C-0305-4E6E-9DCD-F92F285DD25E}" presName="circleA" presStyleLbl="node1" presStyleIdx="2" presStyleCnt="4"/>
      <dgm:spPr/>
    </dgm:pt>
    <dgm:pt modelId="{377943BE-A983-4F33-B297-4E10BD44A1C3}" type="pres">
      <dgm:prSet presAssocID="{140B621C-0305-4E6E-9DCD-F92F285DD25E}" presName="spaceA" presStyleCnt="0"/>
      <dgm:spPr/>
    </dgm:pt>
    <dgm:pt modelId="{9DE4FFCB-59F1-481A-9A7F-83B027DF0201}" type="pres">
      <dgm:prSet presAssocID="{DC826D19-6E5C-4D95-9B0E-B402E6416B79}" presName="space" presStyleCnt="0"/>
      <dgm:spPr/>
    </dgm:pt>
    <dgm:pt modelId="{06481DCB-6437-4602-B5BD-AD9D17C54B33}" type="pres">
      <dgm:prSet presAssocID="{72D587C7-3A68-400A-903A-2CF785EA0668}" presName="compositeB" presStyleCnt="0"/>
      <dgm:spPr/>
    </dgm:pt>
    <dgm:pt modelId="{D51FEB9F-4819-4516-A823-DF8504464ACD}" type="pres">
      <dgm:prSet presAssocID="{72D587C7-3A68-400A-903A-2CF785EA0668}" presName="textB" presStyleLbl="revTx" presStyleIdx="3" presStyleCnt="4">
        <dgm:presLayoutVars>
          <dgm:bulletEnabled val="1"/>
        </dgm:presLayoutVars>
      </dgm:prSet>
      <dgm:spPr/>
    </dgm:pt>
    <dgm:pt modelId="{EE850468-0DCB-4A20-94BF-12EC1A187E14}" type="pres">
      <dgm:prSet presAssocID="{72D587C7-3A68-400A-903A-2CF785EA0668}" presName="circleB" presStyleLbl="node1" presStyleIdx="3" presStyleCnt="4"/>
      <dgm:spPr/>
    </dgm:pt>
    <dgm:pt modelId="{1427156C-1317-4A7A-B7EF-381154FEE394}" type="pres">
      <dgm:prSet presAssocID="{72D587C7-3A68-400A-903A-2CF785EA0668}" presName="spaceB" presStyleCnt="0"/>
      <dgm:spPr/>
    </dgm:pt>
  </dgm:ptLst>
  <dgm:cxnLst>
    <dgm:cxn modelId="{7435990E-0B31-4FFB-9DB1-143756351D7F}" srcId="{46A950AA-BDEB-46D3-92BE-4A1E75981A0D}" destId="{140B621C-0305-4E6E-9DCD-F92F285DD25E}" srcOrd="2" destOrd="0" parTransId="{A4B02C6E-F4EC-45B4-87CB-37BF89DCE65A}" sibTransId="{DC826D19-6E5C-4D95-9B0E-B402E6416B79}"/>
    <dgm:cxn modelId="{6DFFD812-72D2-4AB1-9777-99E5267E4F9E}" srcId="{46A950AA-BDEB-46D3-92BE-4A1E75981A0D}" destId="{7F9099EB-71B1-4C73-B308-F1F844FAD25E}" srcOrd="0" destOrd="0" parTransId="{EF4D7794-9182-4ECA-A8DD-00FC5062C3B4}" sibTransId="{162B2FD3-5C92-41DC-A56F-EE26BEC00C1A}"/>
    <dgm:cxn modelId="{28B89E3B-4C04-4ACD-9A7B-F4F44158A0FD}" srcId="{46A950AA-BDEB-46D3-92BE-4A1E75981A0D}" destId="{F9EC86D4-DAD4-46D7-BADE-900894FBF59E}" srcOrd="1" destOrd="0" parTransId="{840F0C3E-DE89-43D1-80C0-0B1AD7382824}" sibTransId="{314E7105-323B-4241-9098-41143B7AAFE3}"/>
    <dgm:cxn modelId="{4F03436D-19A2-4FDB-818E-A964C681F335}" type="presOf" srcId="{46A950AA-BDEB-46D3-92BE-4A1E75981A0D}" destId="{34EC8949-19D3-43E3-9A7F-9823606846F0}" srcOrd="0" destOrd="0" presId="urn:microsoft.com/office/officeart/2005/8/layout/hProcess11"/>
    <dgm:cxn modelId="{D4C68F6E-26C8-4506-BDBD-56664239C874}" srcId="{46A950AA-BDEB-46D3-92BE-4A1E75981A0D}" destId="{72D587C7-3A68-400A-903A-2CF785EA0668}" srcOrd="3" destOrd="0" parTransId="{A19A0162-736F-4AD9-A2F2-349D047E7D3A}" sibTransId="{06B421CD-4A3C-4090-80BC-0748B3EC1DAD}"/>
    <dgm:cxn modelId="{8A58B76E-A5C1-4736-BE61-BDC30A38212B}" type="presOf" srcId="{F9EC86D4-DAD4-46D7-BADE-900894FBF59E}" destId="{F7FCD550-C93B-4FE8-BD60-0AA140DA1DBE}" srcOrd="0" destOrd="0" presId="urn:microsoft.com/office/officeart/2005/8/layout/hProcess11"/>
    <dgm:cxn modelId="{0372C958-2FE8-4DAA-AAD7-F2E5898F8100}" type="presOf" srcId="{7F9099EB-71B1-4C73-B308-F1F844FAD25E}" destId="{2560D7DE-5C5B-4E25-B4AD-9762D044789E}" srcOrd="0" destOrd="0" presId="urn:microsoft.com/office/officeart/2005/8/layout/hProcess11"/>
    <dgm:cxn modelId="{C6932EAE-F15E-4F70-B2CE-F08715B70B70}" type="presOf" srcId="{72D587C7-3A68-400A-903A-2CF785EA0668}" destId="{D51FEB9F-4819-4516-A823-DF8504464ACD}" srcOrd="0" destOrd="0" presId="urn:microsoft.com/office/officeart/2005/8/layout/hProcess11"/>
    <dgm:cxn modelId="{C74BBCF1-0640-4C35-9FC3-38EF1256099F}" type="presOf" srcId="{140B621C-0305-4E6E-9DCD-F92F285DD25E}" destId="{18CED58E-4DEA-40C4-9638-928B51012CF7}" srcOrd="0" destOrd="0" presId="urn:microsoft.com/office/officeart/2005/8/layout/hProcess11"/>
    <dgm:cxn modelId="{D207F861-F7C4-4785-ABC8-0E099F1235A4}" type="presParOf" srcId="{34EC8949-19D3-43E3-9A7F-9823606846F0}" destId="{529D3898-195B-4136-90B8-A6BAA53392CA}" srcOrd="0" destOrd="0" presId="urn:microsoft.com/office/officeart/2005/8/layout/hProcess11"/>
    <dgm:cxn modelId="{967AE609-443C-4704-9029-1EDF317DA160}" type="presParOf" srcId="{34EC8949-19D3-43E3-9A7F-9823606846F0}" destId="{33F01F54-3166-4F19-8DA2-1A9EF6FA0DC1}" srcOrd="1" destOrd="0" presId="urn:microsoft.com/office/officeart/2005/8/layout/hProcess11"/>
    <dgm:cxn modelId="{12A6DF29-B9EB-4798-ABFB-65073DB43109}" type="presParOf" srcId="{33F01F54-3166-4F19-8DA2-1A9EF6FA0DC1}" destId="{1E9BE084-0EF8-43F4-B2AE-E7E77D41C6F1}" srcOrd="0" destOrd="0" presId="urn:microsoft.com/office/officeart/2005/8/layout/hProcess11"/>
    <dgm:cxn modelId="{40AF6E4F-4969-4284-8D11-BAFAC6F07757}" type="presParOf" srcId="{1E9BE084-0EF8-43F4-B2AE-E7E77D41C6F1}" destId="{2560D7DE-5C5B-4E25-B4AD-9762D044789E}" srcOrd="0" destOrd="0" presId="urn:microsoft.com/office/officeart/2005/8/layout/hProcess11"/>
    <dgm:cxn modelId="{0302B6F4-DD7B-40FF-9BC7-B9531E72EFB9}" type="presParOf" srcId="{1E9BE084-0EF8-43F4-B2AE-E7E77D41C6F1}" destId="{F448504D-3C5F-4778-B37F-B9B47EABAFB6}" srcOrd="1" destOrd="0" presId="urn:microsoft.com/office/officeart/2005/8/layout/hProcess11"/>
    <dgm:cxn modelId="{AEADA4BE-9870-4348-BD4F-A9CCA8651027}" type="presParOf" srcId="{1E9BE084-0EF8-43F4-B2AE-E7E77D41C6F1}" destId="{9A5E6179-F315-4236-86A5-0B1A4B0F205D}" srcOrd="2" destOrd="0" presId="urn:microsoft.com/office/officeart/2005/8/layout/hProcess11"/>
    <dgm:cxn modelId="{7F363213-08EE-4619-9641-CFBA656B69FF}" type="presParOf" srcId="{33F01F54-3166-4F19-8DA2-1A9EF6FA0DC1}" destId="{E1B5D76F-CDDE-474E-BC5E-86AD121207D8}" srcOrd="1" destOrd="0" presId="urn:microsoft.com/office/officeart/2005/8/layout/hProcess11"/>
    <dgm:cxn modelId="{1CB048AE-6E56-4223-92E7-BB79B73D6954}" type="presParOf" srcId="{33F01F54-3166-4F19-8DA2-1A9EF6FA0DC1}" destId="{8A757774-61EB-4B32-85CE-D73E0A23B0BD}" srcOrd="2" destOrd="0" presId="urn:microsoft.com/office/officeart/2005/8/layout/hProcess11"/>
    <dgm:cxn modelId="{88838CA7-548A-4D88-AB9E-BEC2DA173568}" type="presParOf" srcId="{8A757774-61EB-4B32-85CE-D73E0A23B0BD}" destId="{F7FCD550-C93B-4FE8-BD60-0AA140DA1DBE}" srcOrd="0" destOrd="0" presId="urn:microsoft.com/office/officeart/2005/8/layout/hProcess11"/>
    <dgm:cxn modelId="{663A6A2D-10A0-4AA9-8503-EA12846A08C1}" type="presParOf" srcId="{8A757774-61EB-4B32-85CE-D73E0A23B0BD}" destId="{7EFBC600-7B73-4CD5-99DB-F57FD52CA97C}" srcOrd="1" destOrd="0" presId="urn:microsoft.com/office/officeart/2005/8/layout/hProcess11"/>
    <dgm:cxn modelId="{F153EA8E-B952-411A-95BE-0B842D922485}" type="presParOf" srcId="{8A757774-61EB-4B32-85CE-D73E0A23B0BD}" destId="{5AD59F4E-B88D-4B9A-B384-A3C963F35928}" srcOrd="2" destOrd="0" presId="urn:microsoft.com/office/officeart/2005/8/layout/hProcess11"/>
    <dgm:cxn modelId="{9B842867-1BCE-4C93-A3E9-9A51E79909C1}" type="presParOf" srcId="{33F01F54-3166-4F19-8DA2-1A9EF6FA0DC1}" destId="{DDEA5652-5E3A-4AEF-8C52-91CA114043F9}" srcOrd="3" destOrd="0" presId="urn:microsoft.com/office/officeart/2005/8/layout/hProcess11"/>
    <dgm:cxn modelId="{DEDF56ED-B71C-4017-BE75-9F4145A82C60}" type="presParOf" srcId="{33F01F54-3166-4F19-8DA2-1A9EF6FA0DC1}" destId="{7346E581-2727-4A9C-9BFC-532611C66E4C}" srcOrd="4" destOrd="0" presId="urn:microsoft.com/office/officeart/2005/8/layout/hProcess11"/>
    <dgm:cxn modelId="{DA33C9C6-673D-4E77-99D8-EE8E058B9939}" type="presParOf" srcId="{7346E581-2727-4A9C-9BFC-532611C66E4C}" destId="{18CED58E-4DEA-40C4-9638-928B51012CF7}" srcOrd="0" destOrd="0" presId="urn:microsoft.com/office/officeart/2005/8/layout/hProcess11"/>
    <dgm:cxn modelId="{A340D590-8683-4217-BAAC-96168E13AE51}" type="presParOf" srcId="{7346E581-2727-4A9C-9BFC-532611C66E4C}" destId="{D5280FDA-78E5-4BA9-B159-5F827ADB62FF}" srcOrd="1" destOrd="0" presId="urn:microsoft.com/office/officeart/2005/8/layout/hProcess11"/>
    <dgm:cxn modelId="{DD78F375-8027-4C99-AF1E-2759F3D6A466}" type="presParOf" srcId="{7346E581-2727-4A9C-9BFC-532611C66E4C}" destId="{377943BE-A983-4F33-B297-4E10BD44A1C3}" srcOrd="2" destOrd="0" presId="urn:microsoft.com/office/officeart/2005/8/layout/hProcess11"/>
    <dgm:cxn modelId="{3E24DD11-B3A1-4DB2-BBA2-D13E5EAF2755}" type="presParOf" srcId="{33F01F54-3166-4F19-8DA2-1A9EF6FA0DC1}" destId="{9DE4FFCB-59F1-481A-9A7F-83B027DF0201}" srcOrd="5" destOrd="0" presId="urn:microsoft.com/office/officeart/2005/8/layout/hProcess11"/>
    <dgm:cxn modelId="{9F7F876F-FB50-4865-B175-C34FE78B0CE7}" type="presParOf" srcId="{33F01F54-3166-4F19-8DA2-1A9EF6FA0DC1}" destId="{06481DCB-6437-4602-B5BD-AD9D17C54B33}" srcOrd="6" destOrd="0" presId="urn:microsoft.com/office/officeart/2005/8/layout/hProcess11"/>
    <dgm:cxn modelId="{938B42B9-BE02-4113-98DC-B379B984B138}" type="presParOf" srcId="{06481DCB-6437-4602-B5BD-AD9D17C54B33}" destId="{D51FEB9F-4819-4516-A823-DF8504464ACD}" srcOrd="0" destOrd="0" presId="urn:microsoft.com/office/officeart/2005/8/layout/hProcess11"/>
    <dgm:cxn modelId="{F1D62F94-13E2-49F7-ADE7-6E2652284C1C}" type="presParOf" srcId="{06481DCB-6437-4602-B5BD-AD9D17C54B33}" destId="{EE850468-0DCB-4A20-94BF-12EC1A187E14}" srcOrd="1" destOrd="0" presId="urn:microsoft.com/office/officeart/2005/8/layout/hProcess11"/>
    <dgm:cxn modelId="{7CB7001A-FC46-41B1-A151-43DFD37925FA}" type="presParOf" srcId="{06481DCB-6437-4602-B5BD-AD9D17C54B33}" destId="{1427156C-1317-4A7A-B7EF-381154FEE39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B7FB29-8DA1-49B2-8644-969E31369EA4}" type="doc">
      <dgm:prSet loTypeId="urn:microsoft.com/office/officeart/2005/8/layout/venn3" loCatId="relationship" qsTypeId="urn:microsoft.com/office/officeart/2005/8/quickstyle/simple3" qsCatId="simple" csTypeId="urn:microsoft.com/office/officeart/2005/8/colors/colorful2" csCatId="colorful" phldr="1"/>
      <dgm:spPr/>
      <dgm:t>
        <a:bodyPr/>
        <a:lstStyle/>
        <a:p>
          <a:endParaRPr lang="fr-FR"/>
        </a:p>
      </dgm:t>
    </dgm:pt>
    <dgm:pt modelId="{69892CAF-6365-4B5C-B419-79074BDF6980}">
      <dgm:prSet phldrT="[Texte]" custT="1"/>
      <dgm:spPr/>
      <dgm:t>
        <a:bodyPr/>
        <a:lstStyle/>
        <a:p>
          <a:r>
            <a:rPr lang="fr-FR" sz="1200" b="0" kern="1200" dirty="0">
              <a:latin typeface="DINPro" panose="020B0504020101020102" pitchFamily="34" charset="0"/>
            </a:rPr>
            <a:t>ARA</a:t>
          </a:r>
          <a:endParaRPr lang="fr-FR" sz="1200" b="0" kern="1200" dirty="0">
            <a:latin typeface="DINPro" panose="020B0504020101020102" pitchFamily="34" charset="0"/>
            <a:ea typeface="+mn-ea"/>
            <a:cs typeface="+mn-cs"/>
          </a:endParaRPr>
        </a:p>
      </dgm:t>
    </dgm:pt>
    <dgm:pt modelId="{F8277852-5021-47D9-844D-F22B2CE7A8A1}" type="parTrans" cxnId="{B1567EC6-D3C1-4403-910C-F7CD7DAA9CCA}">
      <dgm:prSet/>
      <dgm:spPr/>
      <dgm:t>
        <a:bodyPr/>
        <a:lstStyle/>
        <a:p>
          <a:endParaRPr lang="fr-FR" sz="1200" b="0">
            <a:latin typeface="DINPro" panose="020B0504020101020102" pitchFamily="34" charset="0"/>
          </a:endParaRPr>
        </a:p>
      </dgm:t>
    </dgm:pt>
    <dgm:pt modelId="{BF358BFA-DE24-4039-9239-67ACF757F0E9}" type="sibTrans" cxnId="{B1567EC6-D3C1-4403-910C-F7CD7DAA9CCA}">
      <dgm:prSet/>
      <dgm:spPr/>
      <dgm:t>
        <a:bodyPr/>
        <a:lstStyle/>
        <a:p>
          <a:endParaRPr lang="fr-FR" sz="1200" b="0">
            <a:latin typeface="DINPro" panose="020B0504020101020102" pitchFamily="34" charset="0"/>
          </a:endParaRPr>
        </a:p>
      </dgm:t>
    </dgm:pt>
    <dgm:pt modelId="{CFB98AAA-5D8E-462A-B913-BA820D145458}">
      <dgm:prSet phldrT="[Texte]" custT="1"/>
      <dgm:spPr/>
      <dgm:t>
        <a:bodyPr/>
        <a:lstStyle/>
        <a:p>
          <a:r>
            <a:rPr lang="fr-FR" sz="1200" b="0" kern="1200">
              <a:latin typeface="DINPro" panose="020B0504020101020102" pitchFamily="34" charset="0"/>
              <a:ea typeface="+mn-ea"/>
              <a:cs typeface="+mn-cs"/>
            </a:rPr>
            <a:t>BFC</a:t>
          </a:r>
          <a:endParaRPr lang="fr-FR" sz="1200" b="0" kern="1200" dirty="0">
            <a:latin typeface="DINPro" panose="020B0504020101020102" pitchFamily="34" charset="0"/>
            <a:ea typeface="+mn-ea"/>
            <a:cs typeface="+mn-cs"/>
          </a:endParaRPr>
        </a:p>
      </dgm:t>
    </dgm:pt>
    <dgm:pt modelId="{7D8A1389-6C9D-42F2-8039-B0B9D91F417A}" type="parTrans" cxnId="{90AB0A09-0DAF-42E9-9DCC-3EF9BABFAA1B}">
      <dgm:prSet/>
      <dgm:spPr/>
      <dgm:t>
        <a:bodyPr/>
        <a:lstStyle/>
        <a:p>
          <a:endParaRPr lang="fr-FR" sz="1200" b="0">
            <a:latin typeface="DINPro" panose="020B0504020101020102" pitchFamily="34" charset="0"/>
          </a:endParaRPr>
        </a:p>
      </dgm:t>
    </dgm:pt>
    <dgm:pt modelId="{69B1D83A-1146-4633-9613-3E3E9B93208A}" type="sibTrans" cxnId="{90AB0A09-0DAF-42E9-9DCC-3EF9BABFAA1B}">
      <dgm:prSet/>
      <dgm:spPr/>
      <dgm:t>
        <a:bodyPr/>
        <a:lstStyle/>
        <a:p>
          <a:endParaRPr lang="fr-FR" sz="1200" b="0">
            <a:latin typeface="DINPro" panose="020B0504020101020102" pitchFamily="34" charset="0"/>
          </a:endParaRPr>
        </a:p>
      </dgm:t>
    </dgm:pt>
    <dgm:pt modelId="{1D292CE0-21A3-40A6-9197-9585DA0F4591}">
      <dgm:prSet phldrT="[Texte]" custT="1"/>
      <dgm:spPr/>
      <dgm:t>
        <a:bodyPr/>
        <a:lstStyle/>
        <a:p>
          <a:r>
            <a:rPr lang="fr-FR" sz="1200" b="0" dirty="0">
              <a:latin typeface="DINPro" panose="020B0504020101020102" pitchFamily="34" charset="0"/>
            </a:rPr>
            <a:t>BRETAGNE</a:t>
          </a:r>
        </a:p>
      </dgm:t>
    </dgm:pt>
    <dgm:pt modelId="{AB3DDB52-9E16-45EF-BD05-44D158257594}" type="parTrans" cxnId="{F18442CD-3BAA-495A-B72B-3B4F058D086E}">
      <dgm:prSet/>
      <dgm:spPr/>
      <dgm:t>
        <a:bodyPr/>
        <a:lstStyle/>
        <a:p>
          <a:endParaRPr lang="fr-FR" sz="1200" b="0">
            <a:latin typeface="DINPro" panose="020B0504020101020102" pitchFamily="34" charset="0"/>
          </a:endParaRPr>
        </a:p>
      </dgm:t>
    </dgm:pt>
    <dgm:pt modelId="{9B1CA349-DAFE-4B28-A72E-107EF68450E1}" type="sibTrans" cxnId="{F18442CD-3BAA-495A-B72B-3B4F058D086E}">
      <dgm:prSet/>
      <dgm:spPr/>
      <dgm:t>
        <a:bodyPr/>
        <a:lstStyle/>
        <a:p>
          <a:endParaRPr lang="fr-FR" sz="1200" b="0">
            <a:latin typeface="DINPro" panose="020B0504020101020102" pitchFamily="34" charset="0"/>
          </a:endParaRPr>
        </a:p>
      </dgm:t>
    </dgm:pt>
    <dgm:pt modelId="{5E770262-EDD1-4898-B98B-4023C8DF0CF9}">
      <dgm:prSet phldrT="[Texte]" custT="1"/>
      <dgm:spPr/>
      <dgm:t>
        <a:bodyPr/>
        <a:lstStyle/>
        <a:p>
          <a:r>
            <a:rPr lang="fr-FR" sz="1200" b="0" kern="1200">
              <a:latin typeface="DINPro" panose="020B0504020101020102" pitchFamily="34" charset="0"/>
            </a:rPr>
            <a:t>OCCITANIE</a:t>
          </a:r>
          <a:endParaRPr lang="fr-FR" sz="1200" b="0" kern="1200" dirty="0">
            <a:latin typeface="DINPro" panose="020B0504020101020102" pitchFamily="34" charset="0"/>
            <a:ea typeface="+mn-ea"/>
            <a:cs typeface="+mn-cs"/>
          </a:endParaRPr>
        </a:p>
      </dgm:t>
    </dgm:pt>
    <dgm:pt modelId="{5D91D69D-B8B0-4920-9367-A011517D3A18}" type="parTrans" cxnId="{E1F7114A-F246-4841-A883-A69EE1EA9734}">
      <dgm:prSet/>
      <dgm:spPr/>
      <dgm:t>
        <a:bodyPr/>
        <a:lstStyle/>
        <a:p>
          <a:endParaRPr lang="fr-FR" sz="1200" b="0">
            <a:latin typeface="DINPro" panose="020B0504020101020102" pitchFamily="34" charset="0"/>
          </a:endParaRPr>
        </a:p>
      </dgm:t>
    </dgm:pt>
    <dgm:pt modelId="{36DFA94B-1BF0-4D42-9774-F57FC394D1DC}" type="sibTrans" cxnId="{E1F7114A-F246-4841-A883-A69EE1EA9734}">
      <dgm:prSet/>
      <dgm:spPr/>
      <dgm:t>
        <a:bodyPr/>
        <a:lstStyle/>
        <a:p>
          <a:endParaRPr lang="fr-FR" sz="1200" b="0">
            <a:latin typeface="DINPro" panose="020B0504020101020102" pitchFamily="34" charset="0"/>
          </a:endParaRPr>
        </a:p>
      </dgm:t>
    </dgm:pt>
    <dgm:pt modelId="{3C28C136-CE77-480F-A20C-2C135720BB92}">
      <dgm:prSet phldrT="[Texte]" custT="1"/>
      <dgm:spPr/>
      <dgm:t>
        <a:bodyPr/>
        <a:lstStyle/>
        <a:p>
          <a:r>
            <a:rPr lang="fr-FR" sz="1200" b="0" kern="1200" dirty="0">
              <a:latin typeface="DINPro" panose="020B0504020101020102" pitchFamily="34" charset="0"/>
              <a:ea typeface="+mn-ea"/>
              <a:cs typeface="+mn-cs"/>
            </a:rPr>
            <a:t>PACA</a:t>
          </a:r>
        </a:p>
      </dgm:t>
    </dgm:pt>
    <dgm:pt modelId="{2C0C18A3-F375-431F-AA35-CCA93A72FB79}" type="parTrans" cxnId="{BD2B041E-571F-4025-B533-6FB2B840EAE6}">
      <dgm:prSet/>
      <dgm:spPr/>
      <dgm:t>
        <a:bodyPr/>
        <a:lstStyle/>
        <a:p>
          <a:endParaRPr lang="fr-FR" sz="1200" b="0">
            <a:latin typeface="DINPro" panose="020B0504020101020102" pitchFamily="34" charset="0"/>
          </a:endParaRPr>
        </a:p>
      </dgm:t>
    </dgm:pt>
    <dgm:pt modelId="{E647A7AE-AB8E-4EB6-994E-C32BA2CF90A2}" type="sibTrans" cxnId="{BD2B041E-571F-4025-B533-6FB2B840EAE6}">
      <dgm:prSet/>
      <dgm:spPr/>
      <dgm:t>
        <a:bodyPr/>
        <a:lstStyle/>
        <a:p>
          <a:endParaRPr lang="fr-FR" sz="1200" b="0">
            <a:latin typeface="DINPro" panose="020B0504020101020102" pitchFamily="34" charset="0"/>
          </a:endParaRPr>
        </a:p>
      </dgm:t>
    </dgm:pt>
    <dgm:pt modelId="{4D46ED91-62E3-43D2-939B-AFA20CA4ED6C}">
      <dgm:prSet custT="1"/>
      <dgm:spPr/>
      <dgm:t>
        <a:bodyPr/>
        <a:lstStyle/>
        <a:p>
          <a:r>
            <a:rPr lang="fr-FR" sz="1200" b="0" dirty="0">
              <a:latin typeface="DINPro" panose="020B0504020101020102" pitchFamily="34" charset="0"/>
            </a:rPr>
            <a:t>NORMANDIE </a:t>
          </a:r>
        </a:p>
      </dgm:t>
    </dgm:pt>
    <dgm:pt modelId="{724233B7-7ADA-4212-B8B8-B9908C42754D}" type="parTrans" cxnId="{982B5780-F9E4-466B-9097-046D7F8F7F1B}">
      <dgm:prSet/>
      <dgm:spPr/>
      <dgm:t>
        <a:bodyPr/>
        <a:lstStyle/>
        <a:p>
          <a:endParaRPr lang="fr-FR" sz="1200" b="0">
            <a:latin typeface="DINPro" panose="020B0504020101020102" pitchFamily="34" charset="0"/>
          </a:endParaRPr>
        </a:p>
      </dgm:t>
    </dgm:pt>
    <dgm:pt modelId="{EE8D9A32-5E0B-49E8-B0F1-3B0CC767AD31}" type="sibTrans" cxnId="{982B5780-F9E4-466B-9097-046D7F8F7F1B}">
      <dgm:prSet/>
      <dgm:spPr/>
      <dgm:t>
        <a:bodyPr/>
        <a:lstStyle/>
        <a:p>
          <a:endParaRPr lang="fr-FR" sz="1200" b="0">
            <a:latin typeface="DINPro" panose="020B0504020101020102" pitchFamily="34" charset="0"/>
          </a:endParaRPr>
        </a:p>
      </dgm:t>
    </dgm:pt>
    <dgm:pt modelId="{91EE507D-37F6-41EA-90D7-6441F34033D9}" type="pres">
      <dgm:prSet presAssocID="{89B7FB29-8DA1-49B2-8644-969E31369EA4}" presName="Name0" presStyleCnt="0">
        <dgm:presLayoutVars>
          <dgm:dir/>
          <dgm:resizeHandles val="exact"/>
        </dgm:presLayoutVars>
      </dgm:prSet>
      <dgm:spPr/>
    </dgm:pt>
    <dgm:pt modelId="{E55A2ECA-1A9C-41F3-8EB8-BE6BE60FE50E}" type="pres">
      <dgm:prSet presAssocID="{69892CAF-6365-4B5C-B419-79074BDF6980}" presName="Name5" presStyleLbl="vennNode1" presStyleIdx="0" presStyleCnt="6">
        <dgm:presLayoutVars>
          <dgm:bulletEnabled val="1"/>
        </dgm:presLayoutVars>
      </dgm:prSet>
      <dgm:spPr/>
    </dgm:pt>
    <dgm:pt modelId="{C08B778A-B441-4C5B-AD6F-C62F01427846}" type="pres">
      <dgm:prSet presAssocID="{BF358BFA-DE24-4039-9239-67ACF757F0E9}" presName="space" presStyleCnt="0"/>
      <dgm:spPr/>
    </dgm:pt>
    <dgm:pt modelId="{714128CB-294C-42B6-AD00-DD60883476FB}" type="pres">
      <dgm:prSet presAssocID="{CFB98AAA-5D8E-462A-B913-BA820D145458}" presName="Name5" presStyleLbl="vennNode1" presStyleIdx="1" presStyleCnt="6" custLinFactNeighborX="3699" custLinFactNeighborY="1359">
        <dgm:presLayoutVars>
          <dgm:bulletEnabled val="1"/>
        </dgm:presLayoutVars>
      </dgm:prSet>
      <dgm:spPr/>
    </dgm:pt>
    <dgm:pt modelId="{704BFEA8-C2F0-4D0D-B135-0DC6025771C5}" type="pres">
      <dgm:prSet presAssocID="{69B1D83A-1146-4633-9613-3E3E9B93208A}" presName="space" presStyleCnt="0"/>
      <dgm:spPr/>
    </dgm:pt>
    <dgm:pt modelId="{8E2A9D25-9EC1-459F-AC85-8391929710A1}" type="pres">
      <dgm:prSet presAssocID="{1D292CE0-21A3-40A6-9197-9585DA0F4591}" presName="Name5" presStyleLbl="vennNode1" presStyleIdx="2" presStyleCnt="6">
        <dgm:presLayoutVars>
          <dgm:bulletEnabled val="1"/>
        </dgm:presLayoutVars>
      </dgm:prSet>
      <dgm:spPr/>
    </dgm:pt>
    <dgm:pt modelId="{6D4F7ECB-BC2A-4A00-860B-EA5E2F4D38D6}" type="pres">
      <dgm:prSet presAssocID="{9B1CA349-DAFE-4B28-A72E-107EF68450E1}" presName="space" presStyleCnt="0"/>
      <dgm:spPr/>
    </dgm:pt>
    <dgm:pt modelId="{9784532D-2D05-4CF3-AC09-195DC58AD234}" type="pres">
      <dgm:prSet presAssocID="{4D46ED91-62E3-43D2-939B-AFA20CA4ED6C}" presName="Name5" presStyleLbl="vennNode1" presStyleIdx="3" presStyleCnt="6">
        <dgm:presLayoutVars>
          <dgm:bulletEnabled val="1"/>
        </dgm:presLayoutVars>
      </dgm:prSet>
      <dgm:spPr/>
    </dgm:pt>
    <dgm:pt modelId="{89C83E34-80EA-4FBE-994A-B8F7FD54EE60}" type="pres">
      <dgm:prSet presAssocID="{EE8D9A32-5E0B-49E8-B0F1-3B0CC767AD31}" presName="space" presStyleCnt="0"/>
      <dgm:spPr/>
    </dgm:pt>
    <dgm:pt modelId="{166984A0-9240-42FE-8B51-2148E98A6FCA}" type="pres">
      <dgm:prSet presAssocID="{5E770262-EDD1-4898-B98B-4023C8DF0CF9}" presName="Name5" presStyleLbl="vennNode1" presStyleIdx="4" presStyleCnt="6" custLinFactNeighborX="-7388" custLinFactNeighborY="-532">
        <dgm:presLayoutVars>
          <dgm:bulletEnabled val="1"/>
        </dgm:presLayoutVars>
      </dgm:prSet>
      <dgm:spPr/>
    </dgm:pt>
    <dgm:pt modelId="{07B63FE4-E75B-4667-9BB9-6AAA71F75964}" type="pres">
      <dgm:prSet presAssocID="{36DFA94B-1BF0-4D42-9774-F57FC394D1DC}" presName="space" presStyleCnt="0"/>
      <dgm:spPr/>
    </dgm:pt>
    <dgm:pt modelId="{EB0198A6-5A95-41A8-8BB0-F7C50F3F4499}" type="pres">
      <dgm:prSet presAssocID="{3C28C136-CE77-480F-A20C-2C135720BB92}" presName="Name5" presStyleLbl="vennNode1" presStyleIdx="5" presStyleCnt="6">
        <dgm:presLayoutVars>
          <dgm:bulletEnabled val="1"/>
        </dgm:presLayoutVars>
      </dgm:prSet>
      <dgm:spPr/>
    </dgm:pt>
  </dgm:ptLst>
  <dgm:cxnLst>
    <dgm:cxn modelId="{90AB0A09-0DAF-42E9-9DCC-3EF9BABFAA1B}" srcId="{89B7FB29-8DA1-49B2-8644-969E31369EA4}" destId="{CFB98AAA-5D8E-462A-B913-BA820D145458}" srcOrd="1" destOrd="0" parTransId="{7D8A1389-6C9D-42F2-8039-B0B9D91F417A}" sibTransId="{69B1D83A-1146-4633-9613-3E3E9B93208A}"/>
    <dgm:cxn modelId="{55624E11-D5DC-4E81-8267-B7D6512515BE}" type="presOf" srcId="{69892CAF-6365-4B5C-B419-79074BDF6980}" destId="{E55A2ECA-1A9C-41F3-8EB8-BE6BE60FE50E}" srcOrd="0" destOrd="0" presId="urn:microsoft.com/office/officeart/2005/8/layout/venn3"/>
    <dgm:cxn modelId="{23897314-4C96-464F-9E73-B27826AF1E73}" type="presOf" srcId="{1D292CE0-21A3-40A6-9197-9585DA0F4591}" destId="{8E2A9D25-9EC1-459F-AC85-8391929710A1}" srcOrd="0" destOrd="0" presId="urn:microsoft.com/office/officeart/2005/8/layout/venn3"/>
    <dgm:cxn modelId="{B9DB771A-4EA5-46C8-B930-3410E6811253}" type="presOf" srcId="{CFB98AAA-5D8E-462A-B913-BA820D145458}" destId="{714128CB-294C-42B6-AD00-DD60883476FB}" srcOrd="0" destOrd="0" presId="urn:microsoft.com/office/officeart/2005/8/layout/venn3"/>
    <dgm:cxn modelId="{BD2B041E-571F-4025-B533-6FB2B840EAE6}" srcId="{89B7FB29-8DA1-49B2-8644-969E31369EA4}" destId="{3C28C136-CE77-480F-A20C-2C135720BB92}" srcOrd="5" destOrd="0" parTransId="{2C0C18A3-F375-431F-AA35-CCA93A72FB79}" sibTransId="{E647A7AE-AB8E-4EB6-994E-C32BA2CF90A2}"/>
    <dgm:cxn modelId="{E1F7114A-F246-4841-A883-A69EE1EA9734}" srcId="{89B7FB29-8DA1-49B2-8644-969E31369EA4}" destId="{5E770262-EDD1-4898-B98B-4023C8DF0CF9}" srcOrd="4" destOrd="0" parTransId="{5D91D69D-B8B0-4920-9367-A011517D3A18}" sibTransId="{36DFA94B-1BF0-4D42-9774-F57FC394D1DC}"/>
    <dgm:cxn modelId="{686C164E-5D82-4D33-A8E6-20562E5D0D4C}" type="presOf" srcId="{5E770262-EDD1-4898-B98B-4023C8DF0CF9}" destId="{166984A0-9240-42FE-8B51-2148E98A6FCA}" srcOrd="0" destOrd="0" presId="urn:microsoft.com/office/officeart/2005/8/layout/venn3"/>
    <dgm:cxn modelId="{A4E68E76-CCBA-4AB1-A592-E1EEBC1AFB43}" type="presOf" srcId="{89B7FB29-8DA1-49B2-8644-969E31369EA4}" destId="{91EE507D-37F6-41EA-90D7-6441F34033D9}" srcOrd="0" destOrd="0" presId="urn:microsoft.com/office/officeart/2005/8/layout/venn3"/>
    <dgm:cxn modelId="{982B5780-F9E4-466B-9097-046D7F8F7F1B}" srcId="{89B7FB29-8DA1-49B2-8644-969E31369EA4}" destId="{4D46ED91-62E3-43D2-939B-AFA20CA4ED6C}" srcOrd="3" destOrd="0" parTransId="{724233B7-7ADA-4212-B8B8-B9908C42754D}" sibTransId="{EE8D9A32-5E0B-49E8-B0F1-3B0CC767AD31}"/>
    <dgm:cxn modelId="{B1567EC6-D3C1-4403-910C-F7CD7DAA9CCA}" srcId="{89B7FB29-8DA1-49B2-8644-969E31369EA4}" destId="{69892CAF-6365-4B5C-B419-79074BDF6980}" srcOrd="0" destOrd="0" parTransId="{F8277852-5021-47D9-844D-F22B2CE7A8A1}" sibTransId="{BF358BFA-DE24-4039-9239-67ACF757F0E9}"/>
    <dgm:cxn modelId="{F18442CD-3BAA-495A-B72B-3B4F058D086E}" srcId="{89B7FB29-8DA1-49B2-8644-969E31369EA4}" destId="{1D292CE0-21A3-40A6-9197-9585DA0F4591}" srcOrd="2" destOrd="0" parTransId="{AB3DDB52-9E16-45EF-BD05-44D158257594}" sibTransId="{9B1CA349-DAFE-4B28-A72E-107EF68450E1}"/>
    <dgm:cxn modelId="{2D5D72CE-44F1-462B-AD43-C5032063B0AD}" type="presOf" srcId="{3C28C136-CE77-480F-A20C-2C135720BB92}" destId="{EB0198A6-5A95-41A8-8BB0-F7C50F3F4499}" srcOrd="0" destOrd="0" presId="urn:microsoft.com/office/officeart/2005/8/layout/venn3"/>
    <dgm:cxn modelId="{22534DE7-9A61-4580-829B-2053C07FFD00}" type="presOf" srcId="{4D46ED91-62E3-43D2-939B-AFA20CA4ED6C}" destId="{9784532D-2D05-4CF3-AC09-195DC58AD234}" srcOrd="0" destOrd="0" presId="urn:microsoft.com/office/officeart/2005/8/layout/venn3"/>
    <dgm:cxn modelId="{7BBCF0C3-34A5-47E5-849D-1E05A3C464B9}" type="presParOf" srcId="{91EE507D-37F6-41EA-90D7-6441F34033D9}" destId="{E55A2ECA-1A9C-41F3-8EB8-BE6BE60FE50E}" srcOrd="0" destOrd="0" presId="urn:microsoft.com/office/officeart/2005/8/layout/venn3"/>
    <dgm:cxn modelId="{BEFE254D-1CEB-4336-8DA9-14E220A4BEB3}" type="presParOf" srcId="{91EE507D-37F6-41EA-90D7-6441F34033D9}" destId="{C08B778A-B441-4C5B-AD6F-C62F01427846}" srcOrd="1" destOrd="0" presId="urn:microsoft.com/office/officeart/2005/8/layout/venn3"/>
    <dgm:cxn modelId="{3286017A-43AC-405A-8506-D9E9634A978F}" type="presParOf" srcId="{91EE507D-37F6-41EA-90D7-6441F34033D9}" destId="{714128CB-294C-42B6-AD00-DD60883476FB}" srcOrd="2" destOrd="0" presId="urn:microsoft.com/office/officeart/2005/8/layout/venn3"/>
    <dgm:cxn modelId="{CD8D1002-AF93-425B-BA05-34BDE966D725}" type="presParOf" srcId="{91EE507D-37F6-41EA-90D7-6441F34033D9}" destId="{704BFEA8-C2F0-4D0D-B135-0DC6025771C5}" srcOrd="3" destOrd="0" presId="urn:microsoft.com/office/officeart/2005/8/layout/venn3"/>
    <dgm:cxn modelId="{4557E44C-FA5C-45EF-8631-98275031A0CA}" type="presParOf" srcId="{91EE507D-37F6-41EA-90D7-6441F34033D9}" destId="{8E2A9D25-9EC1-459F-AC85-8391929710A1}" srcOrd="4" destOrd="0" presId="urn:microsoft.com/office/officeart/2005/8/layout/venn3"/>
    <dgm:cxn modelId="{296E1AB3-C473-4C35-98E8-0EA35E009721}" type="presParOf" srcId="{91EE507D-37F6-41EA-90D7-6441F34033D9}" destId="{6D4F7ECB-BC2A-4A00-860B-EA5E2F4D38D6}" srcOrd="5" destOrd="0" presId="urn:microsoft.com/office/officeart/2005/8/layout/venn3"/>
    <dgm:cxn modelId="{8B8F3998-5291-4DF8-860B-3D8829ACC413}" type="presParOf" srcId="{91EE507D-37F6-41EA-90D7-6441F34033D9}" destId="{9784532D-2D05-4CF3-AC09-195DC58AD234}" srcOrd="6" destOrd="0" presId="urn:microsoft.com/office/officeart/2005/8/layout/venn3"/>
    <dgm:cxn modelId="{477670C8-DA8D-480A-9A9C-829C035CDF3D}" type="presParOf" srcId="{91EE507D-37F6-41EA-90D7-6441F34033D9}" destId="{89C83E34-80EA-4FBE-994A-B8F7FD54EE60}" srcOrd="7" destOrd="0" presId="urn:microsoft.com/office/officeart/2005/8/layout/venn3"/>
    <dgm:cxn modelId="{EFC68420-6CA9-45A3-BE30-7DD5C85366E6}" type="presParOf" srcId="{91EE507D-37F6-41EA-90D7-6441F34033D9}" destId="{166984A0-9240-42FE-8B51-2148E98A6FCA}" srcOrd="8" destOrd="0" presId="urn:microsoft.com/office/officeart/2005/8/layout/venn3"/>
    <dgm:cxn modelId="{50A1AEEB-6E66-42D7-99CB-D8CEFC659A9E}" type="presParOf" srcId="{91EE507D-37F6-41EA-90D7-6441F34033D9}" destId="{07B63FE4-E75B-4667-9BB9-6AAA71F75964}" srcOrd="9" destOrd="0" presId="urn:microsoft.com/office/officeart/2005/8/layout/venn3"/>
    <dgm:cxn modelId="{FFF40034-8FC8-4192-B48B-885A58939B09}" type="presParOf" srcId="{91EE507D-37F6-41EA-90D7-6441F34033D9}" destId="{EB0198A6-5A95-41A8-8BB0-F7C50F3F4499}"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8E56-6794-4A31-99B2-9B9BF8632FBD}">
      <dsp:nvSpPr>
        <dsp:cNvPr id="0" name=""/>
        <dsp:cNvSpPr/>
      </dsp:nvSpPr>
      <dsp:spPr>
        <a:xfrm>
          <a:off x="2489" y="398997"/>
          <a:ext cx="1088264" cy="714173"/>
        </a:xfrm>
        <a:prstGeom prst="roundRect">
          <a:avLst>
            <a:gd name="adj" fmla="val 10000"/>
          </a:avLst>
        </a:prstGeom>
        <a:solidFill>
          <a:srgbClr val="E372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DINPro" panose="020B0504020101020102" pitchFamily="34" charset="0"/>
            </a:rPr>
            <a:t>Un Plan de Développement des Compétences</a:t>
          </a:r>
        </a:p>
      </dsp:txBody>
      <dsp:txXfrm>
        <a:off x="23406" y="419914"/>
        <a:ext cx="1046430" cy="672339"/>
      </dsp:txXfrm>
    </dsp:sp>
    <dsp:sp modelId="{6F997274-2BC5-4364-BDD7-44B911D2D705}">
      <dsp:nvSpPr>
        <dsp:cNvPr id="0" name=""/>
        <dsp:cNvSpPr/>
      </dsp:nvSpPr>
      <dsp:spPr>
        <a:xfrm>
          <a:off x="1199579" y="621139"/>
          <a:ext cx="230712" cy="269889"/>
        </a:xfrm>
        <a:prstGeom prst="rightArrow">
          <a:avLst>
            <a:gd name="adj1" fmla="val 60000"/>
            <a:gd name="adj2" fmla="val 50000"/>
          </a:avLst>
        </a:prstGeom>
        <a:solidFill>
          <a:srgbClr val="CCC4B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latin typeface="DINPro" panose="020B0504020101020102" pitchFamily="34" charset="0"/>
          </a:endParaRPr>
        </a:p>
      </dsp:txBody>
      <dsp:txXfrm>
        <a:off x="1199579" y="675117"/>
        <a:ext cx="161498" cy="161933"/>
      </dsp:txXfrm>
    </dsp:sp>
    <dsp:sp modelId="{36A2FD12-553E-44F1-A2CC-687E0B88AFDF}">
      <dsp:nvSpPr>
        <dsp:cNvPr id="0" name=""/>
        <dsp:cNvSpPr/>
      </dsp:nvSpPr>
      <dsp:spPr>
        <a:xfrm>
          <a:off x="1526058" y="398997"/>
          <a:ext cx="1088264" cy="714173"/>
        </a:xfrm>
        <a:prstGeom prst="roundRect">
          <a:avLst>
            <a:gd name="adj" fmla="val 10000"/>
          </a:avLst>
        </a:prstGeom>
        <a:solidFill>
          <a:srgbClr val="1B34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DINPro" panose="020B0504020101020102" pitchFamily="34" charset="0"/>
            </a:rPr>
            <a:t>Des partages d’expériences </a:t>
          </a:r>
        </a:p>
      </dsp:txBody>
      <dsp:txXfrm>
        <a:off x="1546975" y="419914"/>
        <a:ext cx="1046430" cy="672339"/>
      </dsp:txXfrm>
    </dsp:sp>
    <dsp:sp modelId="{0EE89B65-84CE-4683-904A-F03716D8EF4E}">
      <dsp:nvSpPr>
        <dsp:cNvPr id="0" name=""/>
        <dsp:cNvSpPr/>
      </dsp:nvSpPr>
      <dsp:spPr>
        <a:xfrm>
          <a:off x="2723149" y="621139"/>
          <a:ext cx="230712" cy="269889"/>
        </a:xfrm>
        <a:prstGeom prst="rightArrow">
          <a:avLst>
            <a:gd name="adj1" fmla="val 60000"/>
            <a:gd name="adj2" fmla="val 50000"/>
          </a:avLst>
        </a:prstGeom>
        <a:solidFill>
          <a:srgbClr val="CCC4B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latin typeface="DINPro" panose="020B0504020101020102" pitchFamily="34" charset="0"/>
          </a:endParaRPr>
        </a:p>
      </dsp:txBody>
      <dsp:txXfrm>
        <a:off x="2723149" y="675117"/>
        <a:ext cx="161498" cy="161933"/>
      </dsp:txXfrm>
    </dsp:sp>
    <dsp:sp modelId="{0680BB22-0DBE-4D90-80DE-C0BD644AAEDF}">
      <dsp:nvSpPr>
        <dsp:cNvPr id="0" name=""/>
        <dsp:cNvSpPr/>
      </dsp:nvSpPr>
      <dsp:spPr>
        <a:xfrm>
          <a:off x="3049628" y="398997"/>
          <a:ext cx="1088264" cy="714173"/>
        </a:xfrm>
        <a:prstGeom prst="roundRect">
          <a:avLst>
            <a:gd name="adj" fmla="val 10000"/>
          </a:avLst>
        </a:prstGeom>
        <a:solidFill>
          <a:srgbClr val="D742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DINPro" panose="020B0504020101020102" pitchFamily="34" charset="0"/>
            </a:rPr>
            <a:t>Des communautés de pratique</a:t>
          </a:r>
        </a:p>
      </dsp:txBody>
      <dsp:txXfrm>
        <a:off x="3070545" y="419914"/>
        <a:ext cx="1046430" cy="672339"/>
      </dsp:txXfrm>
    </dsp:sp>
    <dsp:sp modelId="{3900C71C-EFF5-426E-B578-E5EBB7674CB9}">
      <dsp:nvSpPr>
        <dsp:cNvPr id="0" name=""/>
        <dsp:cNvSpPr/>
      </dsp:nvSpPr>
      <dsp:spPr>
        <a:xfrm>
          <a:off x="4246719" y="621139"/>
          <a:ext cx="230712" cy="269889"/>
        </a:xfrm>
        <a:prstGeom prst="rightArrow">
          <a:avLst>
            <a:gd name="adj1" fmla="val 60000"/>
            <a:gd name="adj2" fmla="val 50000"/>
          </a:avLst>
        </a:prstGeom>
        <a:solidFill>
          <a:srgbClr val="CCC4B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latin typeface="DINPro" panose="020B0504020101020102" pitchFamily="34" charset="0"/>
          </a:endParaRPr>
        </a:p>
      </dsp:txBody>
      <dsp:txXfrm>
        <a:off x="4246719" y="675117"/>
        <a:ext cx="161498" cy="161933"/>
      </dsp:txXfrm>
    </dsp:sp>
    <dsp:sp modelId="{86F84179-E653-4244-91E6-F6C2D67B6DED}">
      <dsp:nvSpPr>
        <dsp:cNvPr id="0" name=""/>
        <dsp:cNvSpPr/>
      </dsp:nvSpPr>
      <dsp:spPr>
        <a:xfrm>
          <a:off x="4573198" y="398997"/>
          <a:ext cx="1088264" cy="714173"/>
        </a:xfrm>
        <a:prstGeom prst="roundRect">
          <a:avLst>
            <a:gd name="adj" fmla="val 10000"/>
          </a:avLst>
        </a:prstGeom>
        <a:solidFill>
          <a:srgbClr val="7697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DINPro" panose="020B0504020101020102" pitchFamily="34" charset="0"/>
            </a:rPr>
            <a:t>Des groupes de travail </a:t>
          </a:r>
        </a:p>
      </dsp:txBody>
      <dsp:txXfrm>
        <a:off x="4594115" y="419914"/>
        <a:ext cx="1046430" cy="672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49E75-D1A4-4783-8EEB-E3EF6DD64AB3}">
      <dsp:nvSpPr>
        <dsp:cNvPr id="0" name=""/>
        <dsp:cNvSpPr/>
      </dsp:nvSpPr>
      <dsp:spPr>
        <a:xfrm>
          <a:off x="641735" y="0"/>
          <a:ext cx="7273003" cy="2509283"/>
        </a:xfrm>
        <a:prstGeom prst="rightArrow">
          <a:avLst/>
        </a:prstGeom>
        <a:solidFill>
          <a:srgbClr val="CCC4BE"/>
        </a:solidFill>
        <a:ln>
          <a:noFill/>
        </a:ln>
        <a:effectLst/>
      </dsp:spPr>
      <dsp:style>
        <a:lnRef idx="0">
          <a:scrgbClr r="0" g="0" b="0"/>
        </a:lnRef>
        <a:fillRef idx="1">
          <a:scrgbClr r="0" g="0" b="0"/>
        </a:fillRef>
        <a:effectRef idx="0">
          <a:scrgbClr r="0" g="0" b="0"/>
        </a:effectRef>
        <a:fontRef idx="minor"/>
      </dsp:style>
    </dsp:sp>
    <dsp:sp modelId="{7160EF77-A9E5-4F9C-92B8-9B8C3387D7BE}">
      <dsp:nvSpPr>
        <dsp:cNvPr id="0" name=""/>
        <dsp:cNvSpPr/>
      </dsp:nvSpPr>
      <dsp:spPr>
        <a:xfrm>
          <a:off x="2506" y="752784"/>
          <a:ext cx="1509081" cy="1003713"/>
        </a:xfrm>
        <a:prstGeom prst="roundRect">
          <a:avLst/>
        </a:prstGeom>
        <a:solidFill>
          <a:srgbClr val="C29C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bg1"/>
              </a:solidFill>
              <a:latin typeface="DINPro" panose="020B0504020101020102" pitchFamily="34" charset="0"/>
              <a:cs typeface="DilleniaUPC" panose="02020603050405020304" pitchFamily="18" charset="-34"/>
            </a:rPr>
            <a:t>Présentation des 3 bilans experts devant la CDC et la DGEFP</a:t>
          </a:r>
        </a:p>
      </dsp:txBody>
      <dsp:txXfrm>
        <a:off x="51503" y="801781"/>
        <a:ext cx="1411087" cy="905719"/>
      </dsp:txXfrm>
    </dsp:sp>
    <dsp:sp modelId="{26BE54DF-DEC9-4C3F-AD12-8FE474E6A75A}">
      <dsp:nvSpPr>
        <dsp:cNvPr id="0" name=""/>
        <dsp:cNvSpPr/>
      </dsp:nvSpPr>
      <dsp:spPr>
        <a:xfrm>
          <a:off x="1763101" y="752784"/>
          <a:ext cx="1509081" cy="1003713"/>
        </a:xfrm>
        <a:prstGeom prst="roundRect">
          <a:avLst/>
        </a:prstGeom>
        <a:solidFill>
          <a:srgbClr val="A71D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bg1"/>
              </a:solidFill>
              <a:latin typeface="DINPro" panose="020B0504020101020102" pitchFamily="34" charset="0"/>
              <a:cs typeface="DilleniaUPC" panose="02020603050405020304" pitchFamily="18" charset="-34"/>
            </a:rPr>
            <a:t>Organisation d’un webinaire de présentation pour les CIBC </a:t>
          </a:r>
        </a:p>
      </dsp:txBody>
      <dsp:txXfrm>
        <a:off x="1812098" y="801781"/>
        <a:ext cx="1411087" cy="905719"/>
      </dsp:txXfrm>
    </dsp:sp>
    <dsp:sp modelId="{CED56B36-985F-474C-A2F7-B0AB9B069EF2}">
      <dsp:nvSpPr>
        <dsp:cNvPr id="0" name=""/>
        <dsp:cNvSpPr/>
      </dsp:nvSpPr>
      <dsp:spPr>
        <a:xfrm>
          <a:off x="5256585" y="771233"/>
          <a:ext cx="1509081" cy="1003713"/>
        </a:xfrm>
        <a:prstGeom prst="roundRect">
          <a:avLst/>
        </a:prstGeom>
        <a:solidFill>
          <a:srgbClr val="EAC6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bg1"/>
              </a:solidFill>
              <a:latin typeface="DINPro" panose="020B0504020101020102" pitchFamily="34" charset="0"/>
              <a:cs typeface="DilleniaUPC" panose="02020603050405020304" pitchFamily="18" charset="-34"/>
            </a:rPr>
            <a:t>Création des plaquettes de communication</a:t>
          </a:r>
        </a:p>
      </dsp:txBody>
      <dsp:txXfrm>
        <a:off x="5305582" y="820230"/>
        <a:ext cx="1411087" cy="905719"/>
      </dsp:txXfrm>
    </dsp:sp>
    <dsp:sp modelId="{B30472FF-54E8-4DB5-A1B0-470CBE98FC35}">
      <dsp:nvSpPr>
        <dsp:cNvPr id="0" name=""/>
        <dsp:cNvSpPr/>
      </dsp:nvSpPr>
      <dsp:spPr>
        <a:xfrm>
          <a:off x="3600403" y="759509"/>
          <a:ext cx="1509081" cy="1003713"/>
        </a:xfrm>
        <a:prstGeom prst="roundRect">
          <a:avLst/>
        </a:prstGeom>
        <a:solidFill>
          <a:srgbClr val="D742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bg1"/>
              </a:solidFill>
              <a:latin typeface="DINPro" panose="020B0504020101020102" pitchFamily="34" charset="0"/>
              <a:cs typeface="DilleniaUPC" panose="02020603050405020304" pitchFamily="18" charset="-34"/>
            </a:rPr>
            <a:t>Partage des kits bilan clé en main </a:t>
          </a:r>
        </a:p>
      </dsp:txBody>
      <dsp:txXfrm>
        <a:off x="3649400" y="808506"/>
        <a:ext cx="1411087" cy="905719"/>
      </dsp:txXfrm>
    </dsp:sp>
    <dsp:sp modelId="{4309618B-F09A-453D-B4F1-18F82C3A478E}">
      <dsp:nvSpPr>
        <dsp:cNvPr id="0" name=""/>
        <dsp:cNvSpPr/>
      </dsp:nvSpPr>
      <dsp:spPr>
        <a:xfrm>
          <a:off x="7044886" y="752784"/>
          <a:ext cx="1509081" cy="1003713"/>
        </a:xfrm>
        <a:prstGeom prst="roundRect">
          <a:avLst/>
        </a:prstGeom>
        <a:solidFill>
          <a:srgbClr val="1B34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bg1"/>
              </a:solidFill>
              <a:latin typeface="DINPro" panose="020B0504020101020102" pitchFamily="34" charset="0"/>
              <a:cs typeface="DilleniaUPC" panose="02020603050405020304" pitchFamily="18" charset="-34"/>
            </a:rPr>
            <a:t>Mise en ligne des 3 bilans sur le site de la Fédération </a:t>
          </a:r>
        </a:p>
      </dsp:txBody>
      <dsp:txXfrm>
        <a:off x="7093883" y="801781"/>
        <a:ext cx="1411087" cy="905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F4976-9BC3-574B-A94D-D2BF6C5B18F8}">
      <dsp:nvSpPr>
        <dsp:cNvPr id="0" name=""/>
        <dsp:cNvSpPr/>
      </dsp:nvSpPr>
      <dsp:spPr>
        <a:xfrm>
          <a:off x="3257" y="608300"/>
          <a:ext cx="1347289" cy="336822"/>
        </a:xfrm>
        <a:prstGeom prst="roundRect">
          <a:avLst>
            <a:gd name="adj" fmla="val 10000"/>
          </a:avLst>
        </a:prstGeom>
        <a:solidFill>
          <a:srgbClr val="A71D1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latin typeface="DINPro" panose="020B0504020101020102" pitchFamily="34" charset="0"/>
            </a:rPr>
            <a:t>Fin 2022 / 2023</a:t>
          </a:r>
        </a:p>
      </dsp:txBody>
      <dsp:txXfrm>
        <a:off x="13122" y="618165"/>
        <a:ext cx="1327559" cy="317092"/>
      </dsp:txXfrm>
    </dsp:sp>
    <dsp:sp modelId="{CD79E3F1-0711-F143-B1B4-757CBF0D12E3}">
      <dsp:nvSpPr>
        <dsp:cNvPr id="0" name=""/>
        <dsp:cNvSpPr/>
      </dsp:nvSpPr>
      <dsp:spPr>
        <a:xfrm rot="5400000">
          <a:off x="647430" y="97459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70E7C09-0515-384D-8481-4D6E7332E374}">
      <dsp:nvSpPr>
        <dsp:cNvPr id="0" name=""/>
        <dsp:cNvSpPr/>
      </dsp:nvSpPr>
      <dsp:spPr>
        <a:xfrm>
          <a:off x="3257" y="106301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9D1D17"/>
              </a:solidFill>
              <a:latin typeface="DINPro" panose="020B0504020101020102" pitchFamily="34" charset="0"/>
            </a:rPr>
            <a:t>Plaquettes BC 3 formules</a:t>
          </a:r>
        </a:p>
      </dsp:txBody>
      <dsp:txXfrm>
        <a:off x="13122" y="1072875"/>
        <a:ext cx="1327559" cy="317092"/>
      </dsp:txXfrm>
    </dsp:sp>
    <dsp:sp modelId="{2BDD995B-A2A5-4547-BF20-C8FF3D9A9102}">
      <dsp:nvSpPr>
        <dsp:cNvPr id="0" name=""/>
        <dsp:cNvSpPr/>
      </dsp:nvSpPr>
      <dsp:spPr>
        <a:xfrm rot="5400000">
          <a:off x="647430" y="142930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6DE0B3-E1B9-2F47-A571-49D92824C33B}">
      <dsp:nvSpPr>
        <dsp:cNvPr id="0" name=""/>
        <dsp:cNvSpPr/>
      </dsp:nvSpPr>
      <dsp:spPr>
        <a:xfrm>
          <a:off x="3257" y="151772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Plaquette BC 100% à distance</a:t>
          </a:r>
        </a:p>
      </dsp:txBody>
      <dsp:txXfrm>
        <a:off x="13122" y="1527585"/>
        <a:ext cx="1327559" cy="317092"/>
      </dsp:txXfrm>
    </dsp:sp>
    <dsp:sp modelId="{7117E09B-6FC3-9D4A-B551-E23EA937BC05}">
      <dsp:nvSpPr>
        <dsp:cNvPr id="0" name=""/>
        <dsp:cNvSpPr/>
      </dsp:nvSpPr>
      <dsp:spPr>
        <a:xfrm rot="5400000">
          <a:off x="647430" y="1884015"/>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C5BD71A-CACC-D643-AEFF-0170A5A79FAD}">
      <dsp:nvSpPr>
        <dsp:cNvPr id="0" name=""/>
        <dsp:cNvSpPr/>
      </dsp:nvSpPr>
      <dsp:spPr>
        <a:xfrm>
          <a:off x="3257" y="197243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9D1D17"/>
              </a:solidFill>
              <a:latin typeface="DINPro" panose="020B0504020101020102" pitchFamily="34" charset="0"/>
            </a:rPr>
            <a:t>Plaquette synthèse BC</a:t>
          </a:r>
          <a:endParaRPr lang="fr-FR" sz="1000" b="0" kern="1200" dirty="0">
            <a:latin typeface="DINPro" panose="020B0504020101020102" pitchFamily="34" charset="0"/>
          </a:endParaRPr>
        </a:p>
      </dsp:txBody>
      <dsp:txXfrm>
        <a:off x="13122" y="1982295"/>
        <a:ext cx="1327559" cy="317092"/>
      </dsp:txXfrm>
    </dsp:sp>
    <dsp:sp modelId="{9396EA8C-18BF-4A0E-B82A-BEEE64B77520}">
      <dsp:nvSpPr>
        <dsp:cNvPr id="0" name=""/>
        <dsp:cNvSpPr/>
      </dsp:nvSpPr>
      <dsp:spPr>
        <a:xfrm>
          <a:off x="1539167" y="608300"/>
          <a:ext cx="1347289" cy="3368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latin typeface="DINPro" panose="020B0504020101020102" pitchFamily="34" charset="0"/>
            </a:rPr>
            <a:t>Juillet 2023</a:t>
          </a:r>
        </a:p>
      </dsp:txBody>
      <dsp:txXfrm>
        <a:off x="1549032" y="618165"/>
        <a:ext cx="1327559" cy="317092"/>
      </dsp:txXfrm>
    </dsp:sp>
    <dsp:sp modelId="{95DECD8C-9E2F-4B60-94D2-231FD39A12FB}">
      <dsp:nvSpPr>
        <dsp:cNvPr id="0" name=""/>
        <dsp:cNvSpPr/>
      </dsp:nvSpPr>
      <dsp:spPr>
        <a:xfrm rot="5400000">
          <a:off x="2183340" y="97459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3814544-8601-453C-B39E-56A1EB1F2CEE}">
      <dsp:nvSpPr>
        <dsp:cNvPr id="0" name=""/>
        <dsp:cNvSpPr/>
      </dsp:nvSpPr>
      <dsp:spPr>
        <a:xfrm>
          <a:off x="1539167" y="106301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FR" sz="900" b="0" kern="1200" dirty="0">
              <a:solidFill>
                <a:srgbClr val="9D1D17"/>
              </a:solidFill>
              <a:latin typeface="DINPro" panose="020B0504020101020102" pitchFamily="34" charset="0"/>
            </a:rPr>
            <a:t>Mise en ligne du nouveau site web de la Fédération</a:t>
          </a:r>
        </a:p>
      </dsp:txBody>
      <dsp:txXfrm>
        <a:off x="1549032" y="1072875"/>
        <a:ext cx="1327559" cy="317092"/>
      </dsp:txXfrm>
    </dsp:sp>
    <dsp:sp modelId="{9B58F561-E55C-CF4A-85DC-DE2CEC51C537}">
      <dsp:nvSpPr>
        <dsp:cNvPr id="0" name=""/>
        <dsp:cNvSpPr/>
      </dsp:nvSpPr>
      <dsp:spPr>
        <a:xfrm rot="5400000">
          <a:off x="2183340" y="142930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24ADE77-D9AC-A54B-9B74-CD5BD18D484E}">
      <dsp:nvSpPr>
        <dsp:cNvPr id="0" name=""/>
        <dsp:cNvSpPr/>
      </dsp:nvSpPr>
      <dsp:spPr>
        <a:xfrm>
          <a:off x="1539167" y="151772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9D1D17"/>
              </a:solidFill>
              <a:latin typeface="DINPro" panose="020B0504020101020102" pitchFamily="34" charset="0"/>
            </a:rPr>
            <a:t>3 plaquettes BC experts</a:t>
          </a:r>
        </a:p>
      </dsp:txBody>
      <dsp:txXfrm>
        <a:off x="1549032" y="1527585"/>
        <a:ext cx="1327559" cy="317092"/>
      </dsp:txXfrm>
    </dsp:sp>
    <dsp:sp modelId="{3B590E3B-A6BE-4B7E-95B4-F3EA58770CCE}">
      <dsp:nvSpPr>
        <dsp:cNvPr id="0" name=""/>
        <dsp:cNvSpPr/>
      </dsp:nvSpPr>
      <dsp:spPr>
        <a:xfrm rot="5400000">
          <a:off x="2183340" y="1884015"/>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1DE6C9C-92A5-46AB-90B9-CED11ECB570E}">
      <dsp:nvSpPr>
        <dsp:cNvPr id="0" name=""/>
        <dsp:cNvSpPr/>
      </dsp:nvSpPr>
      <dsp:spPr>
        <a:xfrm>
          <a:off x="1539167" y="197243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9D1D17"/>
              </a:solidFill>
              <a:latin typeface="DINPro" panose="020B0504020101020102" pitchFamily="34" charset="0"/>
            </a:rPr>
            <a:t>Trame et document de synthèse</a:t>
          </a:r>
        </a:p>
      </dsp:txBody>
      <dsp:txXfrm>
        <a:off x="1549032" y="1982295"/>
        <a:ext cx="1327559" cy="317092"/>
      </dsp:txXfrm>
    </dsp:sp>
    <dsp:sp modelId="{D9BE44F2-2183-7640-BD41-065E20EA0988}">
      <dsp:nvSpPr>
        <dsp:cNvPr id="0" name=""/>
        <dsp:cNvSpPr/>
      </dsp:nvSpPr>
      <dsp:spPr>
        <a:xfrm>
          <a:off x="3075077" y="608300"/>
          <a:ext cx="1347289" cy="3368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latin typeface="DINPro" panose="020B0504020101020102" pitchFamily="34" charset="0"/>
            </a:rPr>
            <a:t>Sept 2023</a:t>
          </a:r>
        </a:p>
      </dsp:txBody>
      <dsp:txXfrm>
        <a:off x="3084942" y="618165"/>
        <a:ext cx="1327559" cy="317092"/>
      </dsp:txXfrm>
    </dsp:sp>
    <dsp:sp modelId="{14BD28DF-F691-6640-B1FF-DE6E613E7861}">
      <dsp:nvSpPr>
        <dsp:cNvPr id="0" name=""/>
        <dsp:cNvSpPr/>
      </dsp:nvSpPr>
      <dsp:spPr>
        <a:xfrm rot="5400000">
          <a:off x="3719249" y="97459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3254C27-E897-014D-BD74-AB8CBC3F8BDE}">
      <dsp:nvSpPr>
        <dsp:cNvPr id="0" name=""/>
        <dsp:cNvSpPr/>
      </dsp:nvSpPr>
      <dsp:spPr>
        <a:xfrm>
          <a:off x="3075077" y="106301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Mini-site dédié BC</a:t>
          </a:r>
        </a:p>
      </dsp:txBody>
      <dsp:txXfrm>
        <a:off x="3084942" y="1072875"/>
        <a:ext cx="1327559" cy="317092"/>
      </dsp:txXfrm>
    </dsp:sp>
    <dsp:sp modelId="{CF20EBF0-4282-2644-9E1F-4702B607E885}">
      <dsp:nvSpPr>
        <dsp:cNvPr id="0" name=""/>
        <dsp:cNvSpPr/>
      </dsp:nvSpPr>
      <dsp:spPr>
        <a:xfrm rot="5400000">
          <a:off x="3719249" y="142930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420D28C-5E5D-DC4D-BB06-A62E0F968FF1}">
      <dsp:nvSpPr>
        <dsp:cNvPr id="0" name=""/>
        <dsp:cNvSpPr/>
      </dsp:nvSpPr>
      <dsp:spPr>
        <a:xfrm>
          <a:off x="3075077" y="151772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Vidéos motion design autour du BC</a:t>
          </a:r>
        </a:p>
      </dsp:txBody>
      <dsp:txXfrm>
        <a:off x="3084942" y="1527585"/>
        <a:ext cx="1327559" cy="317092"/>
      </dsp:txXfrm>
    </dsp:sp>
    <dsp:sp modelId="{DEAC7452-B9A3-AE46-A42E-2851EDA6BC96}">
      <dsp:nvSpPr>
        <dsp:cNvPr id="0" name=""/>
        <dsp:cNvSpPr/>
      </dsp:nvSpPr>
      <dsp:spPr>
        <a:xfrm rot="5400000">
          <a:off x="3719249" y="1884015"/>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E739B86-E511-6346-BAC5-11EE3BBB12D0}">
      <dsp:nvSpPr>
        <dsp:cNvPr id="0" name=""/>
        <dsp:cNvSpPr/>
      </dsp:nvSpPr>
      <dsp:spPr>
        <a:xfrm>
          <a:off x="3075077" y="197243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Visuels Réseaux sociaux BC</a:t>
          </a:r>
          <a:endParaRPr lang="fr-FR" sz="1000" b="0" kern="1200" dirty="0">
            <a:latin typeface="DINPro" panose="020B0504020101020102" pitchFamily="34" charset="0"/>
          </a:endParaRPr>
        </a:p>
      </dsp:txBody>
      <dsp:txXfrm>
        <a:off x="3084942" y="1982295"/>
        <a:ext cx="1327559" cy="317092"/>
      </dsp:txXfrm>
    </dsp:sp>
    <dsp:sp modelId="{59F9E652-4DB2-4B6E-BC1A-71C55B2646EC}">
      <dsp:nvSpPr>
        <dsp:cNvPr id="0" name=""/>
        <dsp:cNvSpPr/>
      </dsp:nvSpPr>
      <dsp:spPr>
        <a:xfrm>
          <a:off x="4610986" y="608300"/>
          <a:ext cx="1347289" cy="3368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baseline="0" dirty="0">
              <a:latin typeface="DINPro" panose="020B0504020101020102" pitchFamily="34" charset="0"/>
            </a:rPr>
            <a:t>Sept. / Oct. 2023</a:t>
          </a:r>
        </a:p>
      </dsp:txBody>
      <dsp:txXfrm>
        <a:off x="4620851" y="618165"/>
        <a:ext cx="1327559" cy="317092"/>
      </dsp:txXfrm>
    </dsp:sp>
    <dsp:sp modelId="{945F1C5F-2A29-334C-A8C6-93E32B289A43}">
      <dsp:nvSpPr>
        <dsp:cNvPr id="0" name=""/>
        <dsp:cNvSpPr/>
      </dsp:nvSpPr>
      <dsp:spPr>
        <a:xfrm rot="5400000">
          <a:off x="5255159" y="97459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38D409E-D65F-C141-827E-D6F620DFADB3}">
      <dsp:nvSpPr>
        <dsp:cNvPr id="0" name=""/>
        <dsp:cNvSpPr/>
      </dsp:nvSpPr>
      <dsp:spPr>
        <a:xfrm>
          <a:off x="4610986" y="106301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Affiches BC</a:t>
          </a:r>
        </a:p>
      </dsp:txBody>
      <dsp:txXfrm>
        <a:off x="4620851" y="1072875"/>
        <a:ext cx="1327559" cy="317092"/>
      </dsp:txXfrm>
    </dsp:sp>
    <dsp:sp modelId="{6F389DC0-D037-954C-9948-1B78C4620B89}">
      <dsp:nvSpPr>
        <dsp:cNvPr id="0" name=""/>
        <dsp:cNvSpPr/>
      </dsp:nvSpPr>
      <dsp:spPr>
        <a:xfrm rot="5400000">
          <a:off x="5255159" y="142930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AE5A53-4A87-2E4F-933C-73A58D0C1F68}">
      <dsp:nvSpPr>
        <dsp:cNvPr id="0" name=""/>
        <dsp:cNvSpPr/>
      </dsp:nvSpPr>
      <dsp:spPr>
        <a:xfrm>
          <a:off x="4610986" y="151772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Annonces presse BC</a:t>
          </a:r>
        </a:p>
      </dsp:txBody>
      <dsp:txXfrm>
        <a:off x="4620851" y="1527585"/>
        <a:ext cx="1327559" cy="317092"/>
      </dsp:txXfrm>
    </dsp:sp>
    <dsp:sp modelId="{173C68D5-5DB9-1A4A-B307-AD698DB6C30D}">
      <dsp:nvSpPr>
        <dsp:cNvPr id="0" name=""/>
        <dsp:cNvSpPr/>
      </dsp:nvSpPr>
      <dsp:spPr>
        <a:xfrm rot="5400000">
          <a:off x="5255159" y="1884015"/>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1990BD-52F8-AD46-89AC-023BF5ED7784}">
      <dsp:nvSpPr>
        <dsp:cNvPr id="0" name=""/>
        <dsp:cNvSpPr/>
      </dsp:nvSpPr>
      <dsp:spPr>
        <a:xfrm>
          <a:off x="4610986" y="197243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Communiqué de presse BC</a:t>
          </a:r>
        </a:p>
      </dsp:txBody>
      <dsp:txXfrm>
        <a:off x="4620851" y="1982295"/>
        <a:ext cx="1327559" cy="317092"/>
      </dsp:txXfrm>
    </dsp:sp>
    <dsp:sp modelId="{D7CF38D5-87AA-7A4B-B50E-7E4B52AAEE11}">
      <dsp:nvSpPr>
        <dsp:cNvPr id="0" name=""/>
        <dsp:cNvSpPr/>
      </dsp:nvSpPr>
      <dsp:spPr>
        <a:xfrm rot="5400000">
          <a:off x="5255159" y="2338725"/>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F82BBA6-DC0F-F444-8FBD-C7E187EEDD77}">
      <dsp:nvSpPr>
        <dsp:cNvPr id="0" name=""/>
        <dsp:cNvSpPr/>
      </dsp:nvSpPr>
      <dsp:spPr>
        <a:xfrm>
          <a:off x="4610986" y="2427141"/>
          <a:ext cx="1347289" cy="336822"/>
        </a:xfrm>
        <a:prstGeom prst="roundRect">
          <a:avLst>
            <a:gd name="adj" fmla="val 10000"/>
          </a:avLst>
        </a:prstGeom>
        <a:solidFill>
          <a:schemeClr val="accent1">
            <a:lumMod val="40000"/>
            <a:lumOff val="60000"/>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002060"/>
              </a:solidFill>
              <a:latin typeface="DINPro" panose="020B0504020101020102" pitchFamily="34" charset="0"/>
            </a:rPr>
            <a:t>Campagne Google </a:t>
          </a:r>
          <a:r>
            <a:rPr lang="fr-FR" sz="1000" b="0" kern="1200" dirty="0" err="1">
              <a:solidFill>
                <a:srgbClr val="002060"/>
              </a:solidFill>
              <a:latin typeface="DINPro" panose="020B0504020101020102" pitchFamily="34" charset="0"/>
            </a:rPr>
            <a:t>Ads</a:t>
          </a:r>
          <a:r>
            <a:rPr lang="fr-FR" sz="1000" b="0" kern="1200" dirty="0">
              <a:solidFill>
                <a:srgbClr val="002060"/>
              </a:solidFill>
              <a:latin typeface="DINPro" panose="020B0504020101020102" pitchFamily="34" charset="0"/>
            </a:rPr>
            <a:t> nationale BC</a:t>
          </a:r>
        </a:p>
      </dsp:txBody>
      <dsp:txXfrm>
        <a:off x="4620851" y="2437006"/>
        <a:ext cx="1327559" cy="317092"/>
      </dsp:txXfrm>
    </dsp:sp>
    <dsp:sp modelId="{24D45DB4-3109-444A-854D-463474F9917B}">
      <dsp:nvSpPr>
        <dsp:cNvPr id="0" name=""/>
        <dsp:cNvSpPr/>
      </dsp:nvSpPr>
      <dsp:spPr>
        <a:xfrm rot="5400000">
          <a:off x="5255159" y="2793435"/>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6D7875-0B83-8249-8242-804B446EE942}">
      <dsp:nvSpPr>
        <dsp:cNvPr id="0" name=""/>
        <dsp:cNvSpPr/>
      </dsp:nvSpPr>
      <dsp:spPr>
        <a:xfrm>
          <a:off x="4610986" y="2881851"/>
          <a:ext cx="1347289" cy="336822"/>
        </a:xfrm>
        <a:prstGeom prst="roundRect">
          <a:avLst>
            <a:gd name="adj" fmla="val 10000"/>
          </a:avLst>
        </a:prstGeom>
        <a:solidFill>
          <a:schemeClr val="accent1">
            <a:lumMod val="40000"/>
            <a:lumOff val="60000"/>
            <a:alpha val="9000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002060"/>
              </a:solidFill>
              <a:latin typeface="DINPro" panose="020B0504020101020102" pitchFamily="34" charset="0"/>
            </a:rPr>
            <a:t>Campagne FB/Insta nationale BC</a:t>
          </a:r>
        </a:p>
      </dsp:txBody>
      <dsp:txXfrm>
        <a:off x="4620851" y="2891716"/>
        <a:ext cx="1327559" cy="317092"/>
      </dsp:txXfrm>
    </dsp:sp>
    <dsp:sp modelId="{9A538DBF-5681-2A4C-B8C9-89870F524B36}">
      <dsp:nvSpPr>
        <dsp:cNvPr id="0" name=""/>
        <dsp:cNvSpPr/>
      </dsp:nvSpPr>
      <dsp:spPr>
        <a:xfrm>
          <a:off x="6146896" y="608300"/>
          <a:ext cx="1347289" cy="3368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latin typeface="DINPro" panose="020B0504020101020102" pitchFamily="34" charset="0"/>
            </a:rPr>
            <a:t>Nov. / Déc 2023</a:t>
          </a:r>
        </a:p>
      </dsp:txBody>
      <dsp:txXfrm>
        <a:off x="6156761" y="618165"/>
        <a:ext cx="1327559" cy="317092"/>
      </dsp:txXfrm>
    </dsp:sp>
    <dsp:sp modelId="{C5386BF6-A56A-8545-9A47-2833DCF71804}">
      <dsp:nvSpPr>
        <dsp:cNvPr id="0" name=""/>
        <dsp:cNvSpPr/>
      </dsp:nvSpPr>
      <dsp:spPr>
        <a:xfrm rot="5400000">
          <a:off x="6791069" y="97459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DC0AF3-7ACC-D84C-9305-724FE388DB54}">
      <dsp:nvSpPr>
        <dsp:cNvPr id="0" name=""/>
        <dsp:cNvSpPr/>
      </dsp:nvSpPr>
      <dsp:spPr>
        <a:xfrm>
          <a:off x="6146896" y="106301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9D1D17"/>
              </a:solidFill>
              <a:latin typeface="DINPro" panose="020B0504020101020102" pitchFamily="34" charset="0"/>
            </a:rPr>
            <a:t>Plaquettes VAE</a:t>
          </a:r>
          <a:endParaRPr lang="fr-FR" sz="1000" b="0" kern="1200" dirty="0">
            <a:latin typeface="DINPro" panose="020B0504020101020102" pitchFamily="34" charset="0"/>
          </a:endParaRPr>
        </a:p>
      </dsp:txBody>
      <dsp:txXfrm>
        <a:off x="6156761" y="1072875"/>
        <a:ext cx="1327559" cy="317092"/>
      </dsp:txXfrm>
    </dsp:sp>
    <dsp:sp modelId="{14715E72-AFD9-AA4C-8267-5D18DAE79C53}">
      <dsp:nvSpPr>
        <dsp:cNvPr id="0" name=""/>
        <dsp:cNvSpPr/>
      </dsp:nvSpPr>
      <dsp:spPr>
        <a:xfrm rot="5400000">
          <a:off x="6791069" y="1429304"/>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E6DB700-6DF7-D54F-98FB-ACA70A99591F}">
      <dsp:nvSpPr>
        <dsp:cNvPr id="0" name=""/>
        <dsp:cNvSpPr/>
      </dsp:nvSpPr>
      <dsp:spPr>
        <a:xfrm>
          <a:off x="6146896" y="151772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Visuels Réseaux sociaux VAE</a:t>
          </a:r>
          <a:endParaRPr lang="fr-FR" sz="1000" b="0" kern="1200" dirty="0">
            <a:latin typeface="DINPro" panose="020B0504020101020102" pitchFamily="34" charset="0"/>
          </a:endParaRPr>
        </a:p>
      </dsp:txBody>
      <dsp:txXfrm>
        <a:off x="6156761" y="1527585"/>
        <a:ext cx="1327559" cy="317092"/>
      </dsp:txXfrm>
    </dsp:sp>
    <dsp:sp modelId="{FC6DFA3A-1126-6540-889E-CFA7F0BBA376}">
      <dsp:nvSpPr>
        <dsp:cNvPr id="0" name=""/>
        <dsp:cNvSpPr/>
      </dsp:nvSpPr>
      <dsp:spPr>
        <a:xfrm rot="5400000">
          <a:off x="6791069" y="1884015"/>
          <a:ext cx="58943"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3F66D2-6A29-C545-84E6-158544DC5396}">
      <dsp:nvSpPr>
        <dsp:cNvPr id="0" name=""/>
        <dsp:cNvSpPr/>
      </dsp:nvSpPr>
      <dsp:spPr>
        <a:xfrm>
          <a:off x="6146896" y="1972430"/>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A71D17"/>
              </a:solidFill>
              <a:latin typeface="DINPro" panose="020B0504020101020102" pitchFamily="34" charset="0"/>
            </a:rPr>
            <a:t>Affiches VAE</a:t>
          </a:r>
          <a:endParaRPr lang="fr-FR" sz="1000" b="0" kern="1200" dirty="0">
            <a:latin typeface="DINPro" panose="020B0504020101020102" pitchFamily="34" charset="0"/>
          </a:endParaRPr>
        </a:p>
      </dsp:txBody>
      <dsp:txXfrm>
        <a:off x="6156761" y="1982295"/>
        <a:ext cx="1327559" cy="317092"/>
      </dsp:txXfrm>
    </dsp:sp>
    <dsp:sp modelId="{144810D1-0FC6-4907-AB7A-213945FA3FC2}">
      <dsp:nvSpPr>
        <dsp:cNvPr id="0" name=""/>
        <dsp:cNvSpPr/>
      </dsp:nvSpPr>
      <dsp:spPr>
        <a:xfrm>
          <a:off x="7682806" y="608300"/>
          <a:ext cx="1347289" cy="3368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latin typeface="DINPro" panose="020B0504020101020102" pitchFamily="34" charset="0"/>
            </a:rPr>
            <a:t>Avril 2024</a:t>
          </a:r>
        </a:p>
      </dsp:txBody>
      <dsp:txXfrm>
        <a:off x="7692671" y="618165"/>
        <a:ext cx="1327559" cy="317092"/>
      </dsp:txXfrm>
    </dsp:sp>
    <dsp:sp modelId="{56781C37-102B-4CB3-873B-A6549196BB5F}">
      <dsp:nvSpPr>
        <dsp:cNvPr id="0" name=""/>
        <dsp:cNvSpPr/>
      </dsp:nvSpPr>
      <dsp:spPr>
        <a:xfrm rot="5374893">
          <a:off x="8330769" y="970270"/>
          <a:ext cx="54620" cy="58943"/>
        </a:xfrm>
        <a:prstGeom prst="rightArrow">
          <a:avLst>
            <a:gd name="adj1" fmla="val 667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0ED0CDB-C78C-4EA3-BE8E-0FB579395447}">
      <dsp:nvSpPr>
        <dsp:cNvPr id="0" name=""/>
        <dsp:cNvSpPr/>
      </dsp:nvSpPr>
      <dsp:spPr>
        <a:xfrm>
          <a:off x="7686063" y="1054361"/>
          <a:ext cx="1347289" cy="336822"/>
        </a:xfrm>
        <a:prstGeom prst="roundRect">
          <a:avLst>
            <a:gd name="adj" fmla="val 10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b="0" kern="1200" dirty="0">
              <a:solidFill>
                <a:srgbClr val="9D1D17"/>
              </a:solidFill>
              <a:latin typeface="DINPro" panose="020B0504020101020102" pitchFamily="34" charset="0"/>
            </a:rPr>
            <a:t>Evènement national</a:t>
          </a:r>
        </a:p>
      </dsp:txBody>
      <dsp:txXfrm>
        <a:off x="7695928" y="1064226"/>
        <a:ext cx="1327559" cy="317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568F6-FB7E-4D36-8731-4DDADD09E3A6}">
      <dsp:nvSpPr>
        <dsp:cNvPr id="0" name=""/>
        <dsp:cNvSpPr/>
      </dsp:nvSpPr>
      <dsp:spPr>
        <a:xfrm>
          <a:off x="7915" y="480881"/>
          <a:ext cx="2365917" cy="1818799"/>
        </a:xfrm>
        <a:prstGeom prst="roundRect">
          <a:avLst>
            <a:gd name="adj" fmla="val 10000"/>
          </a:avLst>
        </a:prstGeom>
        <a:solidFill>
          <a:srgbClr val="E372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DINPro" panose="020B0504020101020102" pitchFamily="34" charset="0"/>
            </a:rPr>
            <a:t>2 avril 2024 </a:t>
          </a:r>
        </a:p>
        <a:p>
          <a:pPr marL="0" lvl="0" indent="0" algn="ctr" defTabSz="800100">
            <a:lnSpc>
              <a:spcPct val="90000"/>
            </a:lnSpc>
            <a:spcBef>
              <a:spcPct val="0"/>
            </a:spcBef>
            <a:spcAft>
              <a:spcPct val="35000"/>
            </a:spcAft>
            <a:buNone/>
          </a:pPr>
          <a:r>
            <a:rPr lang="fr-FR" sz="1800" kern="1200" dirty="0">
              <a:latin typeface="DINPro" panose="020B0504020101020102" pitchFamily="34" charset="0"/>
            </a:rPr>
            <a:t>Arrivée possible des premiers participants </a:t>
          </a:r>
        </a:p>
      </dsp:txBody>
      <dsp:txXfrm>
        <a:off x="61186" y="534152"/>
        <a:ext cx="2259375" cy="1712257"/>
      </dsp:txXfrm>
    </dsp:sp>
    <dsp:sp modelId="{21BA2ADA-27F5-450C-BA69-D9FCB15DF977}">
      <dsp:nvSpPr>
        <dsp:cNvPr id="0" name=""/>
        <dsp:cNvSpPr/>
      </dsp:nvSpPr>
      <dsp:spPr>
        <a:xfrm>
          <a:off x="2610425" y="1096907"/>
          <a:ext cx="501574" cy="5867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DINPro" panose="020B0504020101020102" pitchFamily="34" charset="0"/>
          </a:endParaRPr>
        </a:p>
      </dsp:txBody>
      <dsp:txXfrm>
        <a:off x="2610425" y="1214256"/>
        <a:ext cx="351102" cy="352049"/>
      </dsp:txXfrm>
    </dsp:sp>
    <dsp:sp modelId="{0F94162A-B9F2-4FC4-A9D1-5B475A99BAD8}">
      <dsp:nvSpPr>
        <dsp:cNvPr id="0" name=""/>
        <dsp:cNvSpPr/>
      </dsp:nvSpPr>
      <dsp:spPr>
        <a:xfrm>
          <a:off x="3320200" y="480881"/>
          <a:ext cx="2365917" cy="1818799"/>
        </a:xfrm>
        <a:prstGeom prst="roundRect">
          <a:avLst>
            <a:gd name="adj" fmla="val 10000"/>
          </a:avLst>
        </a:prstGeom>
        <a:solidFill>
          <a:srgbClr val="182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DINPro" panose="020B0504020101020102" pitchFamily="34" charset="0"/>
            </a:rPr>
            <a:t>3 avril 2024</a:t>
          </a:r>
        </a:p>
        <a:p>
          <a:pPr marL="0" lvl="0" indent="0" algn="ctr" defTabSz="800100">
            <a:lnSpc>
              <a:spcPct val="90000"/>
            </a:lnSpc>
            <a:spcBef>
              <a:spcPct val="0"/>
            </a:spcBef>
            <a:spcAft>
              <a:spcPct val="35000"/>
            </a:spcAft>
            <a:buNone/>
          </a:pPr>
          <a:r>
            <a:rPr lang="fr-FR" sz="1800" kern="1200" dirty="0">
              <a:latin typeface="DINPro" panose="020B0504020101020102" pitchFamily="34" charset="0"/>
            </a:rPr>
            <a:t>9H30 – 2H </a:t>
          </a:r>
        </a:p>
        <a:p>
          <a:pPr marL="0" lvl="0" indent="0" algn="ctr" defTabSz="800100">
            <a:lnSpc>
              <a:spcPct val="90000"/>
            </a:lnSpc>
            <a:spcBef>
              <a:spcPct val="0"/>
            </a:spcBef>
            <a:spcAft>
              <a:spcPct val="35000"/>
            </a:spcAft>
            <a:buNone/>
          </a:pPr>
          <a:r>
            <a:rPr lang="fr-FR" sz="1800" kern="1200" dirty="0">
              <a:latin typeface="DINPro" panose="020B0504020101020102" pitchFamily="34" charset="0"/>
            </a:rPr>
            <a:t>Organisation d’une journée interne au réseau CIBC </a:t>
          </a:r>
        </a:p>
      </dsp:txBody>
      <dsp:txXfrm>
        <a:off x="3373471" y="534152"/>
        <a:ext cx="2259375" cy="1712257"/>
      </dsp:txXfrm>
    </dsp:sp>
    <dsp:sp modelId="{B2B4A638-79F9-439D-AB4C-30A59C8E1A59}">
      <dsp:nvSpPr>
        <dsp:cNvPr id="0" name=""/>
        <dsp:cNvSpPr/>
      </dsp:nvSpPr>
      <dsp:spPr>
        <a:xfrm>
          <a:off x="5922710" y="1096907"/>
          <a:ext cx="501574" cy="5867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DINPro" panose="020B0504020101020102" pitchFamily="34" charset="0"/>
          </a:endParaRPr>
        </a:p>
      </dsp:txBody>
      <dsp:txXfrm>
        <a:off x="5922710" y="1214256"/>
        <a:ext cx="351102" cy="352049"/>
      </dsp:txXfrm>
    </dsp:sp>
    <dsp:sp modelId="{19503EB7-40B8-4E14-8D0C-1E3D02985D33}">
      <dsp:nvSpPr>
        <dsp:cNvPr id="0" name=""/>
        <dsp:cNvSpPr/>
      </dsp:nvSpPr>
      <dsp:spPr>
        <a:xfrm>
          <a:off x="6632485" y="480881"/>
          <a:ext cx="2365917" cy="1818799"/>
        </a:xfrm>
        <a:prstGeom prst="roundRect">
          <a:avLst>
            <a:gd name="adj" fmla="val 10000"/>
          </a:avLst>
        </a:prstGeom>
        <a:solidFill>
          <a:srgbClr val="C29C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DINPro" panose="020B0504020101020102" pitchFamily="34" charset="0"/>
            </a:rPr>
            <a:t>4 avril 2024 </a:t>
          </a:r>
        </a:p>
        <a:p>
          <a:pPr marL="0" lvl="0" indent="0" algn="ctr" defTabSz="800100">
            <a:lnSpc>
              <a:spcPct val="90000"/>
            </a:lnSpc>
            <a:spcBef>
              <a:spcPct val="0"/>
            </a:spcBef>
            <a:spcAft>
              <a:spcPct val="35000"/>
            </a:spcAft>
            <a:buNone/>
          </a:pPr>
          <a:r>
            <a:rPr lang="fr-FR" sz="1800" kern="1200" dirty="0">
              <a:latin typeface="DINPro" panose="020B0504020101020102" pitchFamily="34" charset="0"/>
            </a:rPr>
            <a:t>9H – 13H </a:t>
          </a:r>
        </a:p>
        <a:p>
          <a:pPr marL="0" lvl="0" indent="0" algn="ctr" defTabSz="800100">
            <a:lnSpc>
              <a:spcPct val="90000"/>
            </a:lnSpc>
            <a:spcBef>
              <a:spcPct val="0"/>
            </a:spcBef>
            <a:spcAft>
              <a:spcPct val="35000"/>
            </a:spcAft>
            <a:buNone/>
          </a:pPr>
          <a:r>
            <a:rPr lang="fr-FR" sz="1800" kern="1200" dirty="0">
              <a:latin typeface="DINPro" panose="020B0504020101020102" pitchFamily="34" charset="0"/>
            </a:rPr>
            <a:t>Invitation de partenaires des CIBC </a:t>
          </a:r>
        </a:p>
      </dsp:txBody>
      <dsp:txXfrm>
        <a:off x="6685756" y="534152"/>
        <a:ext cx="2259375" cy="1712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D3898-195B-4136-90B8-A6BAA53392CA}">
      <dsp:nvSpPr>
        <dsp:cNvPr id="0" name=""/>
        <dsp:cNvSpPr/>
      </dsp:nvSpPr>
      <dsp:spPr>
        <a:xfrm>
          <a:off x="0" y="1149659"/>
          <a:ext cx="7992888" cy="1532879"/>
        </a:xfrm>
        <a:prstGeom prst="notched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60D7DE-5C5B-4E25-B4AD-9762D044789E}">
      <dsp:nvSpPr>
        <dsp:cNvPr id="0" name=""/>
        <dsp:cNvSpPr/>
      </dsp:nvSpPr>
      <dsp:spPr>
        <a:xfrm>
          <a:off x="3600" y="0"/>
          <a:ext cx="1731662" cy="153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ClrTx/>
            <a:buSzTx/>
            <a:buFont typeface="Wingdings" panose="05000000000000000000" pitchFamily="2" charset="2"/>
            <a:buNone/>
          </a:pPr>
          <a:r>
            <a:rPr kumimoji="0" lang="fr-FR" sz="2100" b="0" i="0" u="none" strike="noStrike" kern="1200" cap="none" spc="0" normalizeH="0" baseline="0" noProof="0" dirty="0">
              <a:ln/>
              <a:effectLst/>
              <a:uLnTx/>
              <a:uFillTx/>
              <a:latin typeface="DINPro" panose="020B0504020101020102"/>
              <a:ea typeface="+mn-ea"/>
              <a:cs typeface="+mn-cs"/>
            </a:rPr>
            <a:t>Création des RRM –GTIM</a:t>
          </a:r>
          <a:endParaRPr lang="fr-FR" sz="2100" kern="1200" dirty="0"/>
        </a:p>
      </dsp:txBody>
      <dsp:txXfrm>
        <a:off x="3600" y="0"/>
        <a:ext cx="1731662" cy="1532879"/>
      </dsp:txXfrm>
    </dsp:sp>
    <dsp:sp modelId="{F448504D-3C5F-4778-B37F-B9B47EABAFB6}">
      <dsp:nvSpPr>
        <dsp:cNvPr id="0" name=""/>
        <dsp:cNvSpPr/>
      </dsp:nvSpPr>
      <dsp:spPr>
        <a:xfrm>
          <a:off x="677821" y="1724489"/>
          <a:ext cx="383219" cy="38321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FCD550-C93B-4FE8-BD60-0AA140DA1DBE}">
      <dsp:nvSpPr>
        <dsp:cNvPr id="0" name=""/>
        <dsp:cNvSpPr/>
      </dsp:nvSpPr>
      <dsp:spPr>
        <a:xfrm>
          <a:off x="1821845" y="2299319"/>
          <a:ext cx="1731662" cy="153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kumimoji="0" lang="fr-FR" sz="2100" b="0" i="0" u="none" strike="noStrike" kern="1200" cap="none" spc="0" normalizeH="0" baseline="0" noProof="0" dirty="0">
              <a:ln/>
              <a:effectLst/>
              <a:uLnTx/>
              <a:uFillTx/>
              <a:latin typeface="DINPro" panose="020B0504020101020102"/>
              <a:ea typeface="+mn-ea"/>
              <a:cs typeface="+mn-cs"/>
            </a:rPr>
            <a:t>Migration Workplace</a:t>
          </a:r>
          <a:endParaRPr lang="fr-FR" sz="2100" kern="1200" dirty="0"/>
        </a:p>
      </dsp:txBody>
      <dsp:txXfrm>
        <a:off x="1821845" y="2299319"/>
        <a:ext cx="1731662" cy="1532879"/>
      </dsp:txXfrm>
    </dsp:sp>
    <dsp:sp modelId="{7EFBC600-7B73-4CD5-99DB-F57FD52CA97C}">
      <dsp:nvSpPr>
        <dsp:cNvPr id="0" name=""/>
        <dsp:cNvSpPr/>
      </dsp:nvSpPr>
      <dsp:spPr>
        <a:xfrm>
          <a:off x="2496066" y="1724489"/>
          <a:ext cx="383219" cy="383219"/>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8CED58E-4DEA-40C4-9638-928B51012CF7}">
      <dsp:nvSpPr>
        <dsp:cNvPr id="0" name=""/>
        <dsp:cNvSpPr/>
      </dsp:nvSpPr>
      <dsp:spPr>
        <a:xfrm>
          <a:off x="3640091" y="0"/>
          <a:ext cx="1731662" cy="153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kumimoji="0" lang="fr-FR" sz="2100" b="0" i="0" u="none" strike="noStrike" kern="1200" cap="none" spc="0" normalizeH="0" baseline="0" noProof="0" dirty="0">
              <a:ln/>
              <a:effectLst/>
              <a:uLnTx/>
              <a:uFillTx/>
              <a:latin typeface="DINPro" panose="020B0504020101020102"/>
              <a:ea typeface="+mn-ea"/>
              <a:cs typeface="+mn-cs"/>
            </a:rPr>
            <a:t>Création d’une interface VAE</a:t>
          </a:r>
          <a:endParaRPr lang="fr-FR" sz="2100" kern="1200" dirty="0"/>
        </a:p>
      </dsp:txBody>
      <dsp:txXfrm>
        <a:off x="3640091" y="0"/>
        <a:ext cx="1731662" cy="1532879"/>
      </dsp:txXfrm>
    </dsp:sp>
    <dsp:sp modelId="{D5280FDA-78E5-4BA9-B159-5F827ADB62FF}">
      <dsp:nvSpPr>
        <dsp:cNvPr id="0" name=""/>
        <dsp:cNvSpPr/>
      </dsp:nvSpPr>
      <dsp:spPr>
        <a:xfrm>
          <a:off x="4314312" y="1724489"/>
          <a:ext cx="383219" cy="383219"/>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1FEB9F-4819-4516-A823-DF8504464ACD}">
      <dsp:nvSpPr>
        <dsp:cNvPr id="0" name=""/>
        <dsp:cNvSpPr/>
      </dsp:nvSpPr>
      <dsp:spPr>
        <a:xfrm>
          <a:off x="5458336" y="2299319"/>
          <a:ext cx="1731662" cy="153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kumimoji="0" lang="fr-FR" sz="2100" b="0" i="0" u="none" strike="noStrike" kern="1200" cap="none" spc="0" normalizeH="0" baseline="0" noProof="0" dirty="0">
              <a:ln/>
              <a:effectLst/>
              <a:uLnTx/>
              <a:uFillTx/>
              <a:latin typeface="DINPro" panose="020B0504020101020102"/>
              <a:ea typeface="+mn-ea"/>
              <a:cs typeface="+mn-cs"/>
            </a:rPr>
            <a:t>Amélioration des contenus</a:t>
          </a:r>
          <a:endParaRPr lang="fr-FR" sz="2100" kern="1200" dirty="0"/>
        </a:p>
      </dsp:txBody>
      <dsp:txXfrm>
        <a:off x="5458336" y="2299319"/>
        <a:ext cx="1731662" cy="1532879"/>
      </dsp:txXfrm>
    </dsp:sp>
    <dsp:sp modelId="{EE850468-0DCB-4A20-94BF-12EC1A187E14}">
      <dsp:nvSpPr>
        <dsp:cNvPr id="0" name=""/>
        <dsp:cNvSpPr/>
      </dsp:nvSpPr>
      <dsp:spPr>
        <a:xfrm>
          <a:off x="6132557" y="1724489"/>
          <a:ext cx="383219" cy="38321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A2ECA-1A9C-41F3-8EB8-BE6BE60FE50E}">
      <dsp:nvSpPr>
        <dsp:cNvPr id="0" name=""/>
        <dsp:cNvSpPr/>
      </dsp:nvSpPr>
      <dsp:spPr>
        <a:xfrm>
          <a:off x="920" y="799081"/>
          <a:ext cx="1507989" cy="1507989"/>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990" tIns="15240" rIns="82990" bIns="15240" numCol="1" spcCol="1270" anchor="ctr" anchorCtr="0">
          <a:noAutofit/>
        </a:bodyPr>
        <a:lstStyle/>
        <a:p>
          <a:pPr marL="0" lvl="0" indent="0" algn="ctr" defTabSz="533400">
            <a:lnSpc>
              <a:spcPct val="90000"/>
            </a:lnSpc>
            <a:spcBef>
              <a:spcPct val="0"/>
            </a:spcBef>
            <a:spcAft>
              <a:spcPct val="35000"/>
            </a:spcAft>
            <a:buNone/>
          </a:pPr>
          <a:r>
            <a:rPr lang="fr-FR" sz="1200" b="0" kern="1200" dirty="0">
              <a:latin typeface="DINPro" panose="020B0504020101020102" pitchFamily="34" charset="0"/>
            </a:rPr>
            <a:t>ARA</a:t>
          </a:r>
          <a:endParaRPr lang="fr-FR" sz="1200" b="0" kern="1200" dirty="0">
            <a:latin typeface="DINPro" panose="020B0504020101020102" pitchFamily="34" charset="0"/>
            <a:ea typeface="+mn-ea"/>
            <a:cs typeface="+mn-cs"/>
          </a:endParaRPr>
        </a:p>
      </dsp:txBody>
      <dsp:txXfrm>
        <a:off x="221760" y="1019921"/>
        <a:ext cx="1066309" cy="1066309"/>
      </dsp:txXfrm>
    </dsp:sp>
    <dsp:sp modelId="{714128CB-294C-42B6-AD00-DD60883476FB}">
      <dsp:nvSpPr>
        <dsp:cNvPr id="0" name=""/>
        <dsp:cNvSpPr/>
      </dsp:nvSpPr>
      <dsp:spPr>
        <a:xfrm>
          <a:off x="1218468" y="819575"/>
          <a:ext cx="1507989" cy="1507989"/>
        </a:xfrm>
        <a:prstGeom prst="ellipse">
          <a:avLst/>
        </a:prstGeom>
        <a:gradFill rotWithShape="0">
          <a:gsLst>
            <a:gs pos="0">
              <a:schemeClr val="accent2">
                <a:alpha val="50000"/>
                <a:hueOff val="936304"/>
                <a:satOff val="-1168"/>
                <a:lumOff val="275"/>
                <a:alphaOff val="0"/>
                <a:tint val="50000"/>
                <a:satMod val="300000"/>
              </a:schemeClr>
            </a:gs>
            <a:gs pos="35000">
              <a:schemeClr val="accent2">
                <a:alpha val="50000"/>
                <a:hueOff val="936304"/>
                <a:satOff val="-1168"/>
                <a:lumOff val="275"/>
                <a:alphaOff val="0"/>
                <a:tint val="37000"/>
                <a:satMod val="300000"/>
              </a:schemeClr>
            </a:gs>
            <a:gs pos="100000">
              <a:schemeClr val="accent2">
                <a:alpha val="50000"/>
                <a:hueOff val="936304"/>
                <a:satOff val="-1168"/>
                <a:lumOff val="275"/>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990" tIns="15240" rIns="82990" bIns="15240" numCol="1" spcCol="1270" anchor="ctr" anchorCtr="0">
          <a:noAutofit/>
        </a:bodyPr>
        <a:lstStyle/>
        <a:p>
          <a:pPr marL="0" lvl="0" indent="0" algn="ctr" defTabSz="533400">
            <a:lnSpc>
              <a:spcPct val="90000"/>
            </a:lnSpc>
            <a:spcBef>
              <a:spcPct val="0"/>
            </a:spcBef>
            <a:spcAft>
              <a:spcPct val="35000"/>
            </a:spcAft>
            <a:buNone/>
          </a:pPr>
          <a:r>
            <a:rPr lang="fr-FR" sz="1200" b="0" kern="1200">
              <a:latin typeface="DINPro" panose="020B0504020101020102" pitchFamily="34" charset="0"/>
              <a:ea typeface="+mn-ea"/>
              <a:cs typeface="+mn-cs"/>
            </a:rPr>
            <a:t>BFC</a:t>
          </a:r>
          <a:endParaRPr lang="fr-FR" sz="1200" b="0" kern="1200" dirty="0">
            <a:latin typeface="DINPro" panose="020B0504020101020102" pitchFamily="34" charset="0"/>
            <a:ea typeface="+mn-ea"/>
            <a:cs typeface="+mn-cs"/>
          </a:endParaRPr>
        </a:p>
      </dsp:txBody>
      <dsp:txXfrm>
        <a:off x="1439308" y="1040415"/>
        <a:ext cx="1066309" cy="1066309"/>
      </dsp:txXfrm>
    </dsp:sp>
    <dsp:sp modelId="{8E2A9D25-9EC1-459F-AC85-8391929710A1}">
      <dsp:nvSpPr>
        <dsp:cNvPr id="0" name=""/>
        <dsp:cNvSpPr/>
      </dsp:nvSpPr>
      <dsp:spPr>
        <a:xfrm>
          <a:off x="2413703" y="799081"/>
          <a:ext cx="1507989" cy="1507989"/>
        </a:xfrm>
        <a:prstGeom prst="ellipse">
          <a:avLst/>
        </a:prstGeom>
        <a:gradFill rotWithShape="0">
          <a:gsLst>
            <a:gs pos="0">
              <a:schemeClr val="accent2">
                <a:alpha val="50000"/>
                <a:hueOff val="1872608"/>
                <a:satOff val="-2336"/>
                <a:lumOff val="549"/>
                <a:alphaOff val="0"/>
                <a:tint val="50000"/>
                <a:satMod val="300000"/>
              </a:schemeClr>
            </a:gs>
            <a:gs pos="35000">
              <a:schemeClr val="accent2">
                <a:alpha val="50000"/>
                <a:hueOff val="1872608"/>
                <a:satOff val="-2336"/>
                <a:lumOff val="549"/>
                <a:alphaOff val="0"/>
                <a:tint val="37000"/>
                <a:satMod val="300000"/>
              </a:schemeClr>
            </a:gs>
            <a:gs pos="100000">
              <a:schemeClr val="accent2">
                <a:alpha val="50000"/>
                <a:hueOff val="1872608"/>
                <a:satOff val="-2336"/>
                <a:lumOff val="549"/>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990" tIns="15240" rIns="82990" bIns="15240" numCol="1" spcCol="1270" anchor="ctr" anchorCtr="0">
          <a:noAutofit/>
        </a:bodyPr>
        <a:lstStyle/>
        <a:p>
          <a:pPr marL="0" lvl="0" indent="0" algn="ctr" defTabSz="533400">
            <a:lnSpc>
              <a:spcPct val="90000"/>
            </a:lnSpc>
            <a:spcBef>
              <a:spcPct val="0"/>
            </a:spcBef>
            <a:spcAft>
              <a:spcPct val="35000"/>
            </a:spcAft>
            <a:buNone/>
          </a:pPr>
          <a:r>
            <a:rPr lang="fr-FR" sz="1200" b="0" kern="1200" dirty="0">
              <a:latin typeface="DINPro" panose="020B0504020101020102" pitchFamily="34" charset="0"/>
            </a:rPr>
            <a:t>BRETAGNE</a:t>
          </a:r>
        </a:p>
      </dsp:txBody>
      <dsp:txXfrm>
        <a:off x="2634543" y="1019921"/>
        <a:ext cx="1066309" cy="1066309"/>
      </dsp:txXfrm>
    </dsp:sp>
    <dsp:sp modelId="{9784532D-2D05-4CF3-AC09-195DC58AD234}">
      <dsp:nvSpPr>
        <dsp:cNvPr id="0" name=""/>
        <dsp:cNvSpPr/>
      </dsp:nvSpPr>
      <dsp:spPr>
        <a:xfrm>
          <a:off x="3620095" y="799081"/>
          <a:ext cx="1507989" cy="1507989"/>
        </a:xfrm>
        <a:prstGeom prst="ellipse">
          <a:avLst/>
        </a:prstGeom>
        <a:gradFill rotWithShape="0">
          <a:gsLst>
            <a:gs pos="0">
              <a:schemeClr val="accent2">
                <a:alpha val="50000"/>
                <a:hueOff val="2808911"/>
                <a:satOff val="-3503"/>
                <a:lumOff val="824"/>
                <a:alphaOff val="0"/>
                <a:tint val="50000"/>
                <a:satMod val="300000"/>
              </a:schemeClr>
            </a:gs>
            <a:gs pos="35000">
              <a:schemeClr val="accent2">
                <a:alpha val="50000"/>
                <a:hueOff val="2808911"/>
                <a:satOff val="-3503"/>
                <a:lumOff val="824"/>
                <a:alphaOff val="0"/>
                <a:tint val="37000"/>
                <a:satMod val="300000"/>
              </a:schemeClr>
            </a:gs>
            <a:gs pos="100000">
              <a:schemeClr val="accent2">
                <a:alpha val="50000"/>
                <a:hueOff val="2808911"/>
                <a:satOff val="-3503"/>
                <a:lumOff val="82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990" tIns="15240" rIns="82990" bIns="15240" numCol="1" spcCol="1270" anchor="ctr" anchorCtr="0">
          <a:noAutofit/>
        </a:bodyPr>
        <a:lstStyle/>
        <a:p>
          <a:pPr marL="0" lvl="0" indent="0" algn="ctr" defTabSz="533400">
            <a:lnSpc>
              <a:spcPct val="90000"/>
            </a:lnSpc>
            <a:spcBef>
              <a:spcPct val="0"/>
            </a:spcBef>
            <a:spcAft>
              <a:spcPct val="35000"/>
            </a:spcAft>
            <a:buNone/>
          </a:pPr>
          <a:r>
            <a:rPr lang="fr-FR" sz="1200" b="0" kern="1200" dirty="0">
              <a:latin typeface="DINPro" panose="020B0504020101020102" pitchFamily="34" charset="0"/>
            </a:rPr>
            <a:t>NORMANDIE </a:t>
          </a:r>
        </a:p>
      </dsp:txBody>
      <dsp:txXfrm>
        <a:off x="3840935" y="1019921"/>
        <a:ext cx="1066309" cy="1066309"/>
      </dsp:txXfrm>
    </dsp:sp>
    <dsp:sp modelId="{166984A0-9240-42FE-8B51-2148E98A6FCA}">
      <dsp:nvSpPr>
        <dsp:cNvPr id="0" name=""/>
        <dsp:cNvSpPr/>
      </dsp:nvSpPr>
      <dsp:spPr>
        <a:xfrm>
          <a:off x="4804204" y="791059"/>
          <a:ext cx="1507989" cy="1507989"/>
        </a:xfrm>
        <a:prstGeom prst="ellipse">
          <a:avLst/>
        </a:prstGeom>
        <a:gradFill rotWithShape="0">
          <a:gsLst>
            <a:gs pos="0">
              <a:schemeClr val="accent2">
                <a:alpha val="50000"/>
                <a:hueOff val="3745215"/>
                <a:satOff val="-4671"/>
                <a:lumOff val="1098"/>
                <a:alphaOff val="0"/>
                <a:tint val="50000"/>
                <a:satMod val="300000"/>
              </a:schemeClr>
            </a:gs>
            <a:gs pos="35000">
              <a:schemeClr val="accent2">
                <a:alpha val="50000"/>
                <a:hueOff val="3745215"/>
                <a:satOff val="-4671"/>
                <a:lumOff val="1098"/>
                <a:alphaOff val="0"/>
                <a:tint val="37000"/>
                <a:satMod val="300000"/>
              </a:schemeClr>
            </a:gs>
            <a:gs pos="100000">
              <a:schemeClr val="accent2">
                <a:alpha val="50000"/>
                <a:hueOff val="3745215"/>
                <a:satOff val="-4671"/>
                <a:lumOff val="109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990" tIns="15240" rIns="82990" bIns="15240" numCol="1" spcCol="1270" anchor="ctr" anchorCtr="0">
          <a:noAutofit/>
        </a:bodyPr>
        <a:lstStyle/>
        <a:p>
          <a:pPr marL="0" lvl="0" indent="0" algn="ctr" defTabSz="533400">
            <a:lnSpc>
              <a:spcPct val="90000"/>
            </a:lnSpc>
            <a:spcBef>
              <a:spcPct val="0"/>
            </a:spcBef>
            <a:spcAft>
              <a:spcPct val="35000"/>
            </a:spcAft>
            <a:buNone/>
          </a:pPr>
          <a:r>
            <a:rPr lang="fr-FR" sz="1200" b="0" kern="1200">
              <a:latin typeface="DINPro" panose="020B0504020101020102" pitchFamily="34" charset="0"/>
            </a:rPr>
            <a:t>OCCITANIE</a:t>
          </a:r>
          <a:endParaRPr lang="fr-FR" sz="1200" b="0" kern="1200" dirty="0">
            <a:latin typeface="DINPro" panose="020B0504020101020102" pitchFamily="34" charset="0"/>
            <a:ea typeface="+mn-ea"/>
            <a:cs typeface="+mn-cs"/>
          </a:endParaRPr>
        </a:p>
      </dsp:txBody>
      <dsp:txXfrm>
        <a:off x="5025044" y="1011899"/>
        <a:ext cx="1066309" cy="1066309"/>
      </dsp:txXfrm>
    </dsp:sp>
    <dsp:sp modelId="{EB0198A6-5A95-41A8-8BB0-F7C50F3F4499}">
      <dsp:nvSpPr>
        <dsp:cNvPr id="0" name=""/>
        <dsp:cNvSpPr/>
      </dsp:nvSpPr>
      <dsp:spPr>
        <a:xfrm>
          <a:off x="6032878" y="799081"/>
          <a:ext cx="1507989" cy="1507989"/>
        </a:xfrm>
        <a:prstGeom prst="ellipse">
          <a:avLst/>
        </a:prstGeom>
        <a:gradFill rotWithShape="0">
          <a:gsLst>
            <a:gs pos="0">
              <a:schemeClr val="accent2">
                <a:alpha val="50000"/>
                <a:hueOff val="4681519"/>
                <a:satOff val="-5839"/>
                <a:lumOff val="1373"/>
                <a:alphaOff val="0"/>
                <a:tint val="50000"/>
                <a:satMod val="300000"/>
              </a:schemeClr>
            </a:gs>
            <a:gs pos="35000">
              <a:schemeClr val="accent2">
                <a:alpha val="50000"/>
                <a:hueOff val="4681519"/>
                <a:satOff val="-5839"/>
                <a:lumOff val="1373"/>
                <a:alphaOff val="0"/>
                <a:tint val="37000"/>
                <a:satMod val="300000"/>
              </a:schemeClr>
            </a:gs>
            <a:gs pos="100000">
              <a:schemeClr val="accent2">
                <a:alpha val="50000"/>
                <a:hueOff val="4681519"/>
                <a:satOff val="-5839"/>
                <a:lumOff val="137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990" tIns="15240" rIns="82990" bIns="15240" numCol="1" spcCol="1270" anchor="ctr" anchorCtr="0">
          <a:noAutofit/>
        </a:bodyPr>
        <a:lstStyle/>
        <a:p>
          <a:pPr marL="0" lvl="0" indent="0" algn="ctr" defTabSz="533400">
            <a:lnSpc>
              <a:spcPct val="90000"/>
            </a:lnSpc>
            <a:spcBef>
              <a:spcPct val="0"/>
            </a:spcBef>
            <a:spcAft>
              <a:spcPct val="35000"/>
            </a:spcAft>
            <a:buNone/>
          </a:pPr>
          <a:r>
            <a:rPr lang="fr-FR" sz="1200" b="0" kern="1200" dirty="0">
              <a:latin typeface="DINPro" panose="020B0504020101020102" pitchFamily="34" charset="0"/>
              <a:ea typeface="+mn-ea"/>
              <a:cs typeface="+mn-cs"/>
            </a:rPr>
            <a:t>PACA</a:t>
          </a:r>
        </a:p>
      </dsp:txBody>
      <dsp:txXfrm>
        <a:off x="6253718" y="1019921"/>
        <a:ext cx="1066309" cy="10663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6971A-E9F7-4941-8419-25DF8FE20D92}"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87660D-82BF-43BA-A6B2-25CEDFE4C5E6}" type="slidenum">
              <a:rPr lang="fr-FR" smtClean="0"/>
              <a:t>‹N°›</a:t>
            </a:fld>
            <a:endParaRPr lang="fr-FR"/>
          </a:p>
        </p:txBody>
      </p:sp>
    </p:spTree>
    <p:extLst>
      <p:ext uri="{BB962C8B-B14F-4D97-AF65-F5344CB8AC3E}">
        <p14:creationId xmlns:p14="http://schemas.microsoft.com/office/powerpoint/2010/main" val="155016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CB57858-5C97-412A-81B0-15D0CB07C35B}" type="datetimeFigureOut">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210172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B57858-5C97-412A-81B0-15D0CB07C35B}" type="datetimeFigureOut">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50044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B57858-5C97-412A-81B0-15D0CB07C35B}" type="datetimeFigureOut">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1409593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이미지"/>
          <p:cNvSpPr>
            <a:spLocks noGrp="1"/>
          </p:cNvSpPr>
          <p:nvPr>
            <p:ph type="pic" idx="13"/>
          </p:nvPr>
        </p:nvSpPr>
        <p:spPr>
          <a:xfrm>
            <a:off x="-11534" y="-10864"/>
            <a:ext cx="9167007" cy="5165191"/>
          </a:xfrm>
          <a:prstGeom prst="rect">
            <a:avLst/>
          </a:prstGeom>
        </p:spPr>
        <p:txBody>
          <a:bodyPr lIns="68579" tIns="34289" rIns="68579" bIns="34289"/>
          <a:lstStyle/>
          <a:p>
            <a:r>
              <a:rPr lang="fr-FR"/>
              <a:t>Cliquez sur l'icône pour ajouter une image</a:t>
            </a:r>
            <a:endParaRPr/>
          </a:p>
        </p:txBody>
      </p:sp>
      <p:sp>
        <p:nvSpPr>
          <p:cNvPr id="12" name="슬라이드 번호"/>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305303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dentity">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50E5FF8-2D67-4AB7-9B44-7FD0D59B13B8}"/>
              </a:ext>
            </a:extLst>
          </p:cNvPr>
          <p:cNvSpPr>
            <a:spLocks noGrp="1"/>
          </p:cNvSpPr>
          <p:nvPr>
            <p:ph type="pic" sz="quarter" idx="14"/>
          </p:nvPr>
        </p:nvSpPr>
        <p:spPr>
          <a:xfrm>
            <a:off x="818466" y="694983"/>
            <a:ext cx="3753534" cy="3753534"/>
          </a:xfrm>
          <a:prstGeom prst="ellipse">
            <a:avLst/>
          </a:prstGeom>
        </p:spPr>
        <p:txBody>
          <a:bodyPr/>
          <a:lstStyle/>
          <a:p>
            <a:r>
              <a:rPr lang="fr-FR"/>
              <a:t>Cliquez sur l'icône pour ajouter une image</a:t>
            </a:r>
            <a:endParaRPr lang="id-ID"/>
          </a:p>
        </p:txBody>
      </p:sp>
      <p:sp>
        <p:nvSpPr>
          <p:cNvPr id="10" name="Picture Placeholder 9">
            <a:extLst>
              <a:ext uri="{FF2B5EF4-FFF2-40B4-BE49-F238E27FC236}">
                <a16:creationId xmlns:a16="http://schemas.microsoft.com/office/drawing/2014/main" id="{45BBA405-ED42-4125-AC32-522B54F30E6F}"/>
              </a:ext>
            </a:extLst>
          </p:cNvPr>
          <p:cNvSpPr>
            <a:spLocks noGrp="1"/>
          </p:cNvSpPr>
          <p:nvPr>
            <p:ph type="pic" sz="quarter" idx="10"/>
          </p:nvPr>
        </p:nvSpPr>
        <p:spPr>
          <a:xfrm>
            <a:off x="530269" y="1682459"/>
            <a:ext cx="1570973" cy="1603810"/>
          </a:xfrm>
          <a:custGeom>
            <a:avLst/>
            <a:gdLst>
              <a:gd name="connsiteX0" fmla="*/ 15057 w 2094631"/>
              <a:gd name="connsiteY0" fmla="*/ 0 h 2138413"/>
              <a:gd name="connsiteX1" fmla="*/ 2094631 w 2094631"/>
              <a:gd name="connsiteY1" fmla="*/ 2079574 h 2138413"/>
              <a:gd name="connsiteX2" fmla="*/ 2091660 w 2094631"/>
              <a:gd name="connsiteY2" fmla="*/ 2138413 h 2138413"/>
              <a:gd name="connsiteX3" fmla="*/ 0 w 2094631"/>
              <a:gd name="connsiteY3" fmla="*/ 2138413 h 2138413"/>
              <a:gd name="connsiteX4" fmla="*/ 0 w 2094631"/>
              <a:gd name="connsiteY4" fmla="*/ 760 h 2138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631" h="2138413">
                <a:moveTo>
                  <a:pt x="15057" y="0"/>
                </a:moveTo>
                <a:cubicBezTo>
                  <a:pt x="1163574" y="0"/>
                  <a:pt x="2094631" y="931057"/>
                  <a:pt x="2094631" y="2079574"/>
                </a:cubicBezTo>
                <a:lnTo>
                  <a:pt x="2091660" y="2138413"/>
                </a:lnTo>
                <a:lnTo>
                  <a:pt x="0" y="2138413"/>
                </a:lnTo>
                <a:lnTo>
                  <a:pt x="0" y="760"/>
                </a:lnTo>
                <a:close/>
              </a:path>
            </a:pathLst>
          </a:custGeom>
        </p:spPr>
        <p:txBody>
          <a:bodyPr wrap="square">
            <a:noAutofit/>
          </a:bodyPr>
          <a:lstStyle/>
          <a:p>
            <a:r>
              <a:rPr lang="fr-FR"/>
              <a:t>Cliquez sur l'icône pour ajouter une image</a:t>
            </a:r>
            <a:endParaRPr lang="id-ID"/>
          </a:p>
        </p:txBody>
      </p:sp>
      <p:sp>
        <p:nvSpPr>
          <p:cNvPr id="16" name="Picture Placeholder 15">
            <a:extLst>
              <a:ext uri="{FF2B5EF4-FFF2-40B4-BE49-F238E27FC236}">
                <a16:creationId xmlns:a16="http://schemas.microsoft.com/office/drawing/2014/main" id="{425620EF-406E-4CF0-8084-8D5E7FDD830A}"/>
              </a:ext>
            </a:extLst>
          </p:cNvPr>
          <p:cNvSpPr>
            <a:spLocks noGrp="1"/>
          </p:cNvSpPr>
          <p:nvPr>
            <p:ph type="pic" sz="quarter" idx="13"/>
          </p:nvPr>
        </p:nvSpPr>
        <p:spPr>
          <a:xfrm>
            <a:off x="2101243" y="3286268"/>
            <a:ext cx="1570973" cy="1603810"/>
          </a:xfrm>
          <a:custGeom>
            <a:avLst/>
            <a:gdLst>
              <a:gd name="connsiteX0" fmla="*/ 2971 w 2094631"/>
              <a:gd name="connsiteY0" fmla="*/ 0 h 2138413"/>
              <a:gd name="connsiteX1" fmla="*/ 2094631 w 2094631"/>
              <a:gd name="connsiteY1" fmla="*/ 0 h 2138413"/>
              <a:gd name="connsiteX2" fmla="*/ 2094631 w 2094631"/>
              <a:gd name="connsiteY2" fmla="*/ 2137653 h 2138413"/>
              <a:gd name="connsiteX3" fmla="*/ 2079574 w 2094631"/>
              <a:gd name="connsiteY3" fmla="*/ 2138413 h 2138413"/>
              <a:gd name="connsiteX4" fmla="*/ 0 w 2094631"/>
              <a:gd name="connsiteY4" fmla="*/ 58839 h 2138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631" h="2138413">
                <a:moveTo>
                  <a:pt x="2971" y="0"/>
                </a:moveTo>
                <a:lnTo>
                  <a:pt x="2094631" y="0"/>
                </a:lnTo>
                <a:lnTo>
                  <a:pt x="2094631" y="2137653"/>
                </a:lnTo>
                <a:lnTo>
                  <a:pt x="2079574" y="2138413"/>
                </a:lnTo>
                <a:cubicBezTo>
                  <a:pt x="931057" y="2138413"/>
                  <a:pt x="0" y="1207356"/>
                  <a:pt x="0" y="58839"/>
                </a:cubicBezTo>
                <a:close/>
              </a:path>
            </a:pathLst>
          </a:custGeom>
        </p:spPr>
        <p:txBody>
          <a:bodyPr wrap="square">
            <a:noAutofit/>
          </a:bodyPr>
          <a:lstStyle/>
          <a:p>
            <a:r>
              <a:rPr lang="fr-FR"/>
              <a:t>Cliquez sur l'icône pour ajouter une image</a:t>
            </a:r>
            <a:endParaRPr lang="id-ID" dirty="0"/>
          </a:p>
        </p:txBody>
      </p:sp>
    </p:spTree>
    <p:extLst>
      <p:ext uri="{BB962C8B-B14F-4D97-AF65-F5344CB8AC3E}">
        <p14:creationId xmlns:p14="http://schemas.microsoft.com/office/powerpoint/2010/main" val="21582628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25107-6660-A1C4-BA35-A65CD2AAE504}"/>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250402C2-3F4C-1257-2374-5FAEADBC610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9CA19A-F5F0-229F-9DB8-9ACBBFA76E08}"/>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927BEBEF-4FDB-06ED-DE79-ECF4CCDBBB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7232CC-C101-6903-5DF5-B0A84FFD5839}"/>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2623820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D3C7C-CEBE-F5B7-DF04-760ABFEBB6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E72E24-98A0-5829-11EC-B6C0A9D7ADD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DE0F6AD-E513-60F3-9B0D-46B08674E3C9}"/>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3E31F2BB-E74A-19BE-2216-C54C64E8B0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1E634B-6F32-0FC3-1446-82593D9724FA}"/>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228228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BAE98-B3FB-D1CC-E6A6-166091D2A966}"/>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58AAAC3B-17C9-0F21-6534-26D7FC628F3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AC56E7A-CD4E-3C51-2892-D00A9C64C8CF}"/>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270E5E45-9D7C-850F-1109-61FAB20D7E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CAC97D-3D3A-5606-3414-D561AEA27784}"/>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728095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78A96-7953-CF3B-DB7B-A64117DF40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F3B51B-98CD-F5B3-76B1-612908FE367F}"/>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15BC4A7-8D45-9C26-F4C6-D489BD9399E1}"/>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396EDA-DE45-0BF5-D384-5C9EC0FE70C5}"/>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70C8A9A9-BFA1-03BA-56DA-D021624322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9EA979-09D1-E6D1-8D47-80DA28592D11}"/>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1876666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FD10F-FEE4-28EB-B70E-3CE892DC3151}"/>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65D3AC9-FE2C-2255-2F28-42D3C2589CB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AE30CE1-FE6B-8E28-8F4D-A230CE83523C}"/>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6BE7D87-BF50-30AA-C556-E9EDB7FD3DF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36A6028-5F89-ED74-6974-E345593CD13E}"/>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77186EA-46B8-353E-43B6-16D7C51F9AC4}"/>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8" name="Espace réservé du pied de page 7">
            <a:extLst>
              <a:ext uri="{FF2B5EF4-FFF2-40B4-BE49-F238E27FC236}">
                <a16:creationId xmlns:a16="http://schemas.microsoft.com/office/drawing/2014/main" id="{B83EF61F-922D-C16A-8AEC-8B13FD00E58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159E421-1F4A-91C4-D3A7-A596E93EE759}"/>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3389136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66538-549D-E799-396A-827708E0562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EC7551B-F79C-1BD6-8038-1DE87BD6D034}"/>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4" name="Espace réservé du pied de page 3">
            <a:extLst>
              <a:ext uri="{FF2B5EF4-FFF2-40B4-BE49-F238E27FC236}">
                <a16:creationId xmlns:a16="http://schemas.microsoft.com/office/drawing/2014/main" id="{882BABAF-97FE-C1C5-3C1C-ACF211F9110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1F50B3-7EBD-5885-42AC-8222E7614BEC}"/>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226197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B57858-5C97-412A-81B0-15D0CB07C35B}" type="datetimeFigureOut">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2416684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FDBE28-AE25-72B4-4AF2-268B4A43F353}"/>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3" name="Espace réservé du pied de page 2">
            <a:extLst>
              <a:ext uri="{FF2B5EF4-FFF2-40B4-BE49-F238E27FC236}">
                <a16:creationId xmlns:a16="http://schemas.microsoft.com/office/drawing/2014/main" id="{E50C6693-A26C-1F1C-1D83-FC7719AF762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A30D104-10BF-8DAD-7E66-8BBA2D7924AB}"/>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1724788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D5852-5371-E714-2865-F392BFCCCBD0}"/>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3CB4CFA9-8EA7-5E21-71B7-D40A07BE5F2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28B8B74-B418-E53D-3F67-AB63C60A17F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0ABD0BC-895C-47F3-1D37-DCDD0A33402C}"/>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89DB488E-E92C-8B72-4DCA-D170B759A9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65EF1B-A755-0257-131F-3F7B804C7072}"/>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156192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128C9-A3C1-E82B-3F59-5EA2840CD3C4}"/>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1E4E0DE4-6671-CE12-74C0-20EE020DA1C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030E552A-C6AD-1CD4-A803-6AE95626FFE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69F3E0E-0DED-B0C7-3537-726D040A701D}"/>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6" name="Espace réservé du pied de page 5">
            <a:extLst>
              <a:ext uri="{FF2B5EF4-FFF2-40B4-BE49-F238E27FC236}">
                <a16:creationId xmlns:a16="http://schemas.microsoft.com/office/drawing/2014/main" id="{B0728F72-3D66-7BBC-D2BB-745577F726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0BC111-B250-371E-7CFE-048E8032E432}"/>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127083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8D2E9-2076-864D-6EA2-E75D9EF565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956A685-BA9D-24C2-4FF7-D9CB53722F2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2E416C-9AB7-2390-3A45-3A9D166AAAE5}"/>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9FC2074E-57C8-9161-EB4E-FB8FA3DF2D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2A51DA-E98C-6F75-DA0F-C613D7F8E2A6}"/>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442390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A5A9FD-72FA-6284-62F1-8C3B093A1B2D}"/>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A343EA6-32F7-81EE-2EDB-71AC7BC9DDB8}"/>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6B143A-2343-988B-1AE1-720B3BFBC3FC}"/>
              </a:ext>
            </a:extLst>
          </p:cNvPr>
          <p:cNvSpPr>
            <a:spLocks noGrp="1"/>
          </p:cNvSpPr>
          <p:nvPr>
            <p:ph type="dt" sz="half" idx="10"/>
          </p:nvPr>
        </p:nvSpPr>
        <p:spPr/>
        <p:txBody>
          <a:bodyPr/>
          <a:lstStyle/>
          <a:p>
            <a:fld id="{52B501F1-5D1C-4F1E-9FC0-C048390E39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35D971A4-A044-A80B-9A02-BA6F5276A5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85F95D-DEF0-87D7-2445-44BD40245B91}"/>
              </a:ext>
            </a:extLst>
          </p:cNvPr>
          <p:cNvSpPr>
            <a:spLocks noGrp="1"/>
          </p:cNvSpPr>
          <p:nvPr>
            <p:ph type="sldNum" sz="quarter" idx="12"/>
          </p:nvPr>
        </p:nvSpPr>
        <p:spPr/>
        <p:txBody>
          <a:bodyPr/>
          <a:lstStyle/>
          <a:p>
            <a:fld id="{96C469A3-C5B4-457A-AB5A-01382289B37B}" type="slidenum">
              <a:rPr lang="fr-FR" smtClean="0"/>
              <a:t>‹N°›</a:t>
            </a:fld>
            <a:endParaRPr lang="fr-FR"/>
          </a:p>
        </p:txBody>
      </p:sp>
    </p:spTree>
    <p:extLst>
      <p:ext uri="{BB962C8B-B14F-4D97-AF65-F5344CB8AC3E}">
        <p14:creationId xmlns:p14="http://schemas.microsoft.com/office/powerpoint/2010/main" val="402761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CB57858-5C97-412A-81B0-15D0CB07C35B}" type="datetimeFigureOut">
              <a:rPr lang="fr-FR" smtClean="0"/>
              <a:t>23/06/2023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189075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CB57858-5C97-412A-81B0-15D0CB07C35B}" type="datetimeFigureOut">
              <a:rPr lang="fr-FR" smtClean="0"/>
              <a:t>23/06/2023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26917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CB57858-5C97-412A-81B0-15D0CB07C35B}" type="datetimeFigureOut">
              <a:rPr lang="fr-FR" smtClean="0"/>
              <a:t>23/06/2023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114726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CB57858-5C97-412A-81B0-15D0CB07C35B}" type="datetimeFigureOut">
              <a:rPr lang="fr-FR" smtClean="0"/>
              <a:t>23/06/2023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50177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B57858-5C97-412A-81B0-15D0CB07C35B}" type="datetimeFigureOut">
              <a:rPr lang="fr-FR" smtClean="0"/>
              <a:t>23/06/2023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63554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CB57858-5C97-412A-81B0-15D0CB07C35B}" type="datetimeFigureOut">
              <a:rPr lang="fr-FR" smtClean="0"/>
              <a:t>23/06/2023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212479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CB57858-5C97-412A-81B0-15D0CB07C35B}" type="datetimeFigureOut">
              <a:rPr lang="fr-FR" smtClean="0"/>
              <a:t>23/06/2023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FFF1E7-EA29-4A8B-94B8-F4ECDE9C4BE5}" type="slidenum">
              <a:rPr lang="fr-FR" smtClean="0"/>
              <a:t>‹N°›</a:t>
            </a:fld>
            <a:endParaRPr lang="fr-FR"/>
          </a:p>
        </p:txBody>
      </p:sp>
    </p:spTree>
    <p:extLst>
      <p:ext uri="{BB962C8B-B14F-4D97-AF65-F5344CB8AC3E}">
        <p14:creationId xmlns:p14="http://schemas.microsoft.com/office/powerpoint/2010/main" val="371236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B57858-5C97-412A-81B0-15D0CB07C35B}" type="datetimeFigureOut">
              <a:rPr lang="fr-FR" smtClean="0"/>
              <a:t>23/06/2023</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2FFF1E7-EA29-4A8B-94B8-F4ECDE9C4BE5}" type="slidenum">
              <a:rPr lang="fr-FR" smtClean="0"/>
              <a:t>‹N°›</a:t>
            </a:fld>
            <a:endParaRPr lang="fr-FR"/>
          </a:p>
        </p:txBody>
      </p:sp>
    </p:spTree>
    <p:extLst>
      <p:ext uri="{BB962C8B-B14F-4D97-AF65-F5344CB8AC3E}">
        <p14:creationId xmlns:p14="http://schemas.microsoft.com/office/powerpoint/2010/main" val="66040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5F4788-D301-A1F7-588C-EA92DA53367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72E41C3-280F-09C0-CD1D-CE73F2659B9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BC045F-49D7-79A0-983C-D839FB57950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B501F1-5D1C-4F1E-9FC0-C048390E39A6}" type="datetimeFigureOut">
              <a:rPr lang="fr-FR" smtClean="0"/>
              <a:t>23/06/2023</a:t>
            </a:fld>
            <a:endParaRPr lang="fr-FR"/>
          </a:p>
        </p:txBody>
      </p:sp>
      <p:sp>
        <p:nvSpPr>
          <p:cNvPr id="5" name="Espace réservé du pied de page 4">
            <a:extLst>
              <a:ext uri="{FF2B5EF4-FFF2-40B4-BE49-F238E27FC236}">
                <a16:creationId xmlns:a16="http://schemas.microsoft.com/office/drawing/2014/main" id="{0E9D5DDB-04BB-EF3C-DFEB-37AE8E0AD0A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9593838-6309-17C1-F847-92F730F41A9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C469A3-C5B4-457A-AB5A-01382289B37B}" type="slidenum">
              <a:rPr lang="fr-FR" smtClean="0"/>
              <a:t>‹N°›</a:t>
            </a:fld>
            <a:endParaRPr lang="fr-FR"/>
          </a:p>
        </p:txBody>
      </p:sp>
    </p:spTree>
    <p:extLst>
      <p:ext uri="{BB962C8B-B14F-4D97-AF65-F5344CB8AC3E}">
        <p14:creationId xmlns:p14="http://schemas.microsoft.com/office/powerpoint/2010/main" val="39720417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NNER">
            <a:extLst>
              <a:ext uri="{FF2B5EF4-FFF2-40B4-BE49-F238E27FC236}">
                <a16:creationId xmlns:a16="http://schemas.microsoft.com/office/drawing/2014/main" id="{F6AAF181-9F42-48A5-8955-DBC1F0EEE714}"/>
              </a:ext>
            </a:extLst>
          </p:cNvPr>
          <p:cNvSpPr txBox="1"/>
          <p:nvPr/>
        </p:nvSpPr>
        <p:spPr>
          <a:xfrm>
            <a:off x="4312111" y="2325701"/>
            <a:ext cx="3764714" cy="493777"/>
          </a:xfrm>
          <a:prstGeom prst="rect">
            <a:avLst/>
          </a:prstGeom>
          <a:ln w="12700">
            <a:miter lim="400000"/>
          </a:ln>
          <a:extLst>
            <a:ext uri="{C572A759-6A51-4108-AA02-DFA0A04FC94B}">
              <ma14:wrappingTextBoxFlag xmlns="" xmlns:ma14="http://schemas.microsoft.com/office/mac/drawingml/2011/main" val="1"/>
            </a:ext>
          </a:extLst>
        </p:spPr>
        <p:txBody>
          <a:bodyPr lIns="31121" tIns="31121" rIns="31121" bIns="31121"/>
          <a:lstStyle>
            <a:lvl1pPr>
              <a:defRPr sz="11500" spc="919">
                <a:solidFill>
                  <a:srgbClr val="FFFFFF"/>
                </a:solidFill>
              </a:defRPr>
            </a:lvl1pPr>
          </a:lstStyle>
          <a:p>
            <a:endParaRPr sz="5000" b="1" spc="0" dirty="0">
              <a:solidFill>
                <a:schemeClr val="bg1"/>
              </a:solidFill>
              <a:latin typeface="DINPro-Bold" pitchFamily="34" charset="0"/>
              <a:ea typeface="Raleway 볼드체" charset="0"/>
              <a:cs typeface="Times New Roman" panose="02020603050405020304" pitchFamily="18" charset="0"/>
            </a:endParaRPr>
          </a:p>
        </p:txBody>
      </p:sp>
      <p:sp>
        <p:nvSpPr>
          <p:cNvPr id="4" name="PLANNER"/>
          <p:cNvSpPr txBox="1"/>
          <p:nvPr/>
        </p:nvSpPr>
        <p:spPr>
          <a:xfrm>
            <a:off x="3419872" y="407703"/>
            <a:ext cx="5400600" cy="2458324"/>
          </a:xfrm>
          <a:prstGeom prst="rect">
            <a:avLst/>
          </a:prstGeom>
          <a:ln w="12700">
            <a:miter lim="400000"/>
          </a:ln>
          <a:extLst>
            <a:ext uri="{C572A759-6A51-4108-AA02-DFA0A04FC94B}">
              <ma14:wrappingTextBoxFlag xmlns="" xmlns:ma14="http://schemas.microsoft.com/office/mac/drawingml/2011/main" val="1"/>
            </a:ext>
          </a:extLst>
        </p:spPr>
        <p:txBody>
          <a:bodyPr lIns="31121" tIns="31121" rIns="31121" bIns="31121" anchor="ctr"/>
          <a:lstStyle>
            <a:lvl1pPr>
              <a:defRPr sz="11500" spc="919">
                <a:solidFill>
                  <a:srgbClr val="FFFFFF"/>
                </a:solidFill>
              </a:defRPr>
            </a:lvl1pPr>
          </a:lstStyle>
          <a:p>
            <a:pPr algn="ctr"/>
            <a:r>
              <a:rPr lang="fr-FR" sz="3600" spc="0" dirty="0">
                <a:solidFill>
                  <a:srgbClr val="A71D17"/>
                </a:solidFill>
                <a:latin typeface="DINPro-Medium" panose="02000503030000020004" pitchFamily="2" charset="0"/>
              </a:rPr>
              <a:t>ASSEMBLEE GENERALE</a:t>
            </a:r>
          </a:p>
          <a:p>
            <a:pPr algn="ctr"/>
            <a:endParaRPr lang="fr-FR" sz="3600" spc="0" dirty="0">
              <a:solidFill>
                <a:srgbClr val="A71D17"/>
              </a:solidFill>
              <a:latin typeface="DINPro-Medium" panose="02000503030000020004" pitchFamily="2" charset="0"/>
            </a:endParaRPr>
          </a:p>
          <a:p>
            <a:pPr algn="ctr"/>
            <a:r>
              <a:rPr lang="fr-FR" sz="3600" spc="0" dirty="0">
                <a:solidFill>
                  <a:srgbClr val="A71D17"/>
                </a:solidFill>
                <a:latin typeface="DINPro-Medium" panose="02000503030000020004" pitchFamily="2" charset="0"/>
              </a:rPr>
              <a:t>RAPPORT D’ORIENTATION </a:t>
            </a:r>
          </a:p>
          <a:p>
            <a:pPr algn="ctr"/>
            <a:r>
              <a:rPr lang="fr-FR" sz="3600" spc="0" dirty="0">
                <a:solidFill>
                  <a:srgbClr val="A71D17"/>
                </a:solidFill>
                <a:latin typeface="DINPro-Medium" panose="02000503030000020004" pitchFamily="2" charset="0"/>
              </a:rPr>
              <a:t>Juin 2023 – juin 2024</a:t>
            </a:r>
          </a:p>
        </p:txBody>
      </p:sp>
      <p:sp>
        <p:nvSpPr>
          <p:cNvPr id="22" name="Ellipse 21">
            <a:extLst>
              <a:ext uri="{FF2B5EF4-FFF2-40B4-BE49-F238E27FC236}">
                <a16:creationId xmlns:a16="http://schemas.microsoft.com/office/drawing/2014/main" id="{D5FAA192-F663-E03E-27BA-FAD82AB1C33B}"/>
              </a:ext>
            </a:extLst>
          </p:cNvPr>
          <p:cNvSpPr/>
          <p:nvPr/>
        </p:nvSpPr>
        <p:spPr>
          <a:xfrm>
            <a:off x="323528" y="530469"/>
            <a:ext cx="835043" cy="835044"/>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4" name="Ellipse 23">
            <a:extLst>
              <a:ext uri="{FF2B5EF4-FFF2-40B4-BE49-F238E27FC236}">
                <a16:creationId xmlns:a16="http://schemas.microsoft.com/office/drawing/2014/main" id="{747F7C7A-EB4A-2BF9-546A-7DBB57E6F96C}"/>
              </a:ext>
            </a:extLst>
          </p:cNvPr>
          <p:cNvSpPr/>
          <p:nvPr/>
        </p:nvSpPr>
        <p:spPr>
          <a:xfrm>
            <a:off x="709962" y="354817"/>
            <a:ext cx="835043" cy="83504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2" name="Arc 11">
            <a:extLst>
              <a:ext uri="{FF2B5EF4-FFF2-40B4-BE49-F238E27FC236}">
                <a16:creationId xmlns:a16="http://schemas.microsoft.com/office/drawing/2014/main" id="{BD474F6B-499F-FEB0-F8A7-36C2AE91B03C}"/>
              </a:ext>
            </a:extLst>
          </p:cNvPr>
          <p:cNvSpPr/>
          <p:nvPr/>
        </p:nvSpPr>
        <p:spPr>
          <a:xfrm rot="282205">
            <a:off x="6704830" y="2908441"/>
            <a:ext cx="1134377" cy="1134377"/>
          </a:xfrm>
          <a:prstGeom prst="arc">
            <a:avLst>
              <a:gd name="adj1" fmla="val 5684889"/>
              <a:gd name="adj2" fmla="val 10279131"/>
            </a:avLst>
          </a:prstGeom>
          <a:noFill/>
          <a:ln w="19050" cap="rnd">
            <a:solidFill>
              <a:schemeClr val="tx1"/>
            </a:solidFill>
            <a:roun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fr-FR"/>
          </a:p>
        </p:txBody>
      </p:sp>
      <p:pic>
        <p:nvPicPr>
          <p:cNvPr id="13" name="Image 12">
            <a:extLst>
              <a:ext uri="{FF2B5EF4-FFF2-40B4-BE49-F238E27FC236}">
                <a16:creationId xmlns:a16="http://schemas.microsoft.com/office/drawing/2014/main" id="{C18DAB4B-6365-F8C1-39D3-7E2C0B649C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1820" y="3161353"/>
            <a:ext cx="2042180" cy="2042180"/>
          </a:xfrm>
          <a:prstGeom prst="rect">
            <a:avLst/>
          </a:prstGeom>
        </p:spPr>
      </p:pic>
      <p:pic>
        <p:nvPicPr>
          <p:cNvPr id="6" name="Image 5">
            <a:extLst>
              <a:ext uri="{FF2B5EF4-FFF2-40B4-BE49-F238E27FC236}">
                <a16:creationId xmlns:a16="http://schemas.microsoft.com/office/drawing/2014/main" id="{93DA47F8-BECC-0A37-1A38-89966605A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28844" y="1491630"/>
            <a:ext cx="2780971" cy="3244167"/>
          </a:xfrm>
          <a:prstGeom prst="ellipse">
            <a:avLst/>
          </a:prstGeom>
          <a:ln w="28575" cap="rnd">
            <a:solidFill>
              <a:srgbClr val="EAC64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PLANNER">
            <a:extLst>
              <a:ext uri="{FF2B5EF4-FFF2-40B4-BE49-F238E27FC236}">
                <a16:creationId xmlns:a16="http://schemas.microsoft.com/office/drawing/2014/main" id="{FEF7A22B-2D1E-AF28-3497-A398DE177333}"/>
              </a:ext>
            </a:extLst>
          </p:cNvPr>
          <p:cNvSpPr txBox="1"/>
          <p:nvPr/>
        </p:nvSpPr>
        <p:spPr>
          <a:xfrm>
            <a:off x="3066262" y="3971673"/>
            <a:ext cx="4205756" cy="1061635"/>
          </a:xfrm>
          <a:prstGeom prst="rect">
            <a:avLst/>
          </a:prstGeom>
          <a:ln w="12700">
            <a:miter lim="400000"/>
          </a:ln>
          <a:extLst>
            <a:ext uri="{C572A759-6A51-4108-AA02-DFA0A04FC94B}">
              <ma14:wrappingTextBoxFlag xmlns="" xmlns:ma14="http://schemas.microsoft.com/office/mac/drawingml/2011/main" val="1"/>
            </a:ext>
          </a:extLst>
        </p:spPr>
        <p:txBody>
          <a:bodyPr lIns="31121" tIns="31121" rIns="31121" bIns="31121" anchor="ctr"/>
          <a:lstStyle>
            <a:lvl1pPr>
              <a:defRPr sz="11500" spc="919">
                <a:solidFill>
                  <a:srgbClr val="FFFFFF"/>
                </a:solidFill>
              </a:defRPr>
            </a:lvl1pPr>
          </a:lstStyle>
          <a:p>
            <a:pPr algn="ctr"/>
            <a:r>
              <a:rPr lang="en-US" sz="1600" b="1" spc="0" dirty="0">
                <a:solidFill>
                  <a:srgbClr val="A71D17"/>
                </a:solidFill>
                <a:latin typeface="DINPro-Medium" panose="02000503030000020004" pitchFamily="2" charset="0"/>
              </a:rPr>
              <a:t>Mardi 20 juin 2023</a:t>
            </a:r>
          </a:p>
          <a:p>
            <a:pPr algn="ctr"/>
            <a:endParaRPr lang="en-US" sz="1600" spc="0" dirty="0">
              <a:solidFill>
                <a:srgbClr val="A71D17"/>
              </a:solidFill>
              <a:latin typeface="DINPro-Medium" panose="02000503030000020004" pitchFamily="2" charset="0"/>
            </a:endParaRPr>
          </a:p>
          <a:p>
            <a:pPr algn="ctr"/>
            <a:r>
              <a:rPr lang="en-US" sz="1600" spc="0" dirty="0">
                <a:solidFill>
                  <a:srgbClr val="A71D17"/>
                </a:solidFill>
                <a:latin typeface="DINPro-Medium" panose="02000503030000020004" pitchFamily="2" charset="0"/>
              </a:rPr>
              <a:t>1 cour du Havre – 75008 Paris </a:t>
            </a:r>
            <a:endParaRPr sz="1600" spc="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206036331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CIBC Academy </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1.1</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5" name="ZoneTexte 4">
            <a:extLst>
              <a:ext uri="{FF2B5EF4-FFF2-40B4-BE49-F238E27FC236}">
                <a16:creationId xmlns:a16="http://schemas.microsoft.com/office/drawing/2014/main" id="{6F91C598-22A1-C85F-367F-14347B630F72}"/>
              </a:ext>
            </a:extLst>
          </p:cNvPr>
          <p:cNvSpPr txBox="1"/>
          <p:nvPr/>
        </p:nvSpPr>
        <p:spPr>
          <a:xfrm>
            <a:off x="21410" y="1450929"/>
            <a:ext cx="6229096" cy="2800767"/>
          </a:xfrm>
          <a:prstGeom prst="rect">
            <a:avLst/>
          </a:prstGeom>
          <a:noFill/>
        </p:spPr>
        <p:txBody>
          <a:bodyPr wrap="square" rtlCol="0">
            <a:spAutoFit/>
          </a:bodyPr>
          <a:lstStyle/>
          <a:p>
            <a:pPr algn="just" defTabSz="914378"/>
            <a:endParaRPr lang="fr-FR" sz="1400" dirty="0">
              <a:solidFill>
                <a:prstClr val="black"/>
              </a:solidFill>
              <a:latin typeface="DINPro" panose="020B0504020101020102" pitchFamily="34" charset="0"/>
            </a:endParaRPr>
          </a:p>
          <a:p>
            <a:pPr marL="171450" indent="-171450" algn="just" defTabSz="914378">
              <a:buClr>
                <a:srgbClr val="E37224"/>
              </a:buClr>
              <a:buFont typeface="Wingdings" panose="05000000000000000000" pitchFamily="2" charset="2"/>
              <a:buChar char="ð"/>
            </a:pPr>
            <a:r>
              <a:rPr lang="fr-FR" sz="1400" dirty="0">
                <a:solidFill>
                  <a:prstClr val="black"/>
                </a:solidFill>
                <a:latin typeface="DINPro" panose="020B0504020101020102" pitchFamily="34" charset="0"/>
              </a:rPr>
              <a:t>Mercredi 21 juin 2023 : Formation à la maîtrise de l’outil « </a:t>
            </a:r>
            <a:r>
              <a:rPr lang="fr-FR" sz="1400" b="1" dirty="0">
                <a:solidFill>
                  <a:prstClr val="black"/>
                </a:solidFill>
                <a:latin typeface="DINPro" panose="020B0504020101020102" pitchFamily="34" charset="0"/>
              </a:rPr>
              <a:t>Contrat de Pilotage » </a:t>
            </a:r>
          </a:p>
          <a:p>
            <a:pPr algn="just" defTabSz="914378">
              <a:buClr>
                <a:srgbClr val="E37224"/>
              </a:buClr>
            </a:pPr>
            <a:r>
              <a:rPr lang="fr-FR" sz="1200" i="1" dirty="0">
                <a:solidFill>
                  <a:srgbClr val="E37224"/>
                </a:solidFill>
                <a:latin typeface="DINPro" panose="020B0504020101020102" pitchFamily="34" charset="0"/>
              </a:rPr>
              <a:t>En amont de toute formation au Contrat de Pilotage, il est nécessaire d’avoir assisté à la </a:t>
            </a:r>
            <a:r>
              <a:rPr lang="fr-FR" sz="1200" b="1" i="1" dirty="0">
                <a:solidFill>
                  <a:srgbClr val="E37224"/>
                </a:solidFill>
                <a:latin typeface="DINPro" panose="020B0504020101020102" pitchFamily="34" charset="0"/>
              </a:rPr>
              <a:t>sensibilisation au Contrat de Pilotage</a:t>
            </a:r>
            <a:r>
              <a:rPr lang="fr-FR" sz="1200" i="1" dirty="0">
                <a:solidFill>
                  <a:srgbClr val="E37224"/>
                </a:solidFill>
                <a:latin typeface="DINPro" panose="020B0504020101020102" pitchFamily="34" charset="0"/>
              </a:rPr>
              <a:t>. Prochaine sensibilisation : </a:t>
            </a:r>
            <a:r>
              <a:rPr lang="fr-FR" sz="1200" b="1" i="1" dirty="0">
                <a:solidFill>
                  <a:srgbClr val="E37224"/>
                </a:solidFill>
                <a:latin typeface="DINPro" panose="020B0504020101020102" pitchFamily="34" charset="0"/>
              </a:rPr>
              <a:t>mardi 14 novembre 2023 </a:t>
            </a:r>
          </a:p>
          <a:p>
            <a:pPr algn="just" defTabSz="914378">
              <a:buClr>
                <a:srgbClr val="E37224"/>
              </a:buClr>
            </a:pPr>
            <a:endParaRPr lang="fr-FR" sz="1400" dirty="0">
              <a:solidFill>
                <a:prstClr val="black"/>
              </a:solidFill>
              <a:latin typeface="DINPro" panose="020B0504020101020102" pitchFamily="34" charset="0"/>
            </a:endParaRPr>
          </a:p>
          <a:p>
            <a:pPr marL="171450" indent="-171450" algn="just" defTabSz="914378">
              <a:buClr>
                <a:srgbClr val="E37224"/>
              </a:buClr>
              <a:buFont typeface="Wingdings" panose="05000000000000000000" pitchFamily="2" charset="2"/>
              <a:buChar char="ð"/>
            </a:pPr>
            <a:r>
              <a:rPr lang="fr-FR" sz="1400" dirty="0">
                <a:solidFill>
                  <a:prstClr val="black"/>
                </a:solidFill>
                <a:latin typeface="DINPro" panose="020B0504020101020102" pitchFamily="34" charset="0"/>
              </a:rPr>
              <a:t>Lundi 26 juin 2023, 14H30 – 16H30 : </a:t>
            </a:r>
            <a:r>
              <a:rPr lang="fr-FR" sz="1400" b="1" dirty="0">
                <a:solidFill>
                  <a:prstClr val="black"/>
                </a:solidFill>
                <a:latin typeface="DINPro" panose="020B0504020101020102" pitchFamily="34" charset="0"/>
              </a:rPr>
              <a:t>Webinaire qualité </a:t>
            </a:r>
            <a:r>
              <a:rPr lang="fr-FR" sz="1400" dirty="0">
                <a:solidFill>
                  <a:prstClr val="black"/>
                </a:solidFill>
                <a:latin typeface="DINPro" panose="020B0504020101020102" pitchFamily="34" charset="0"/>
              </a:rPr>
              <a:t>concernant le PNQ et les audits de surveillances</a:t>
            </a:r>
          </a:p>
          <a:p>
            <a:pPr algn="just" defTabSz="914378">
              <a:buClr>
                <a:srgbClr val="E37224"/>
              </a:buClr>
            </a:pPr>
            <a:endParaRPr lang="fr-FR" sz="1400" dirty="0">
              <a:solidFill>
                <a:prstClr val="black"/>
              </a:solidFill>
              <a:latin typeface="DINPro" panose="020B0504020101020102" pitchFamily="34" charset="0"/>
            </a:endParaRPr>
          </a:p>
          <a:p>
            <a:pPr marL="171450" indent="-171450" algn="just" defTabSz="914378">
              <a:buClr>
                <a:srgbClr val="E37224"/>
              </a:buClr>
              <a:buFont typeface="Wingdings" panose="05000000000000000000" pitchFamily="2" charset="2"/>
              <a:buChar char="ð"/>
            </a:pPr>
            <a:r>
              <a:rPr lang="fr-FR" sz="1400" dirty="0">
                <a:solidFill>
                  <a:prstClr val="black"/>
                </a:solidFill>
                <a:latin typeface="DINPro" panose="020B0504020101020102" pitchFamily="34" charset="0"/>
              </a:rPr>
              <a:t>Jeudi 20 juillet 2023, 14H – 15H30 : Module </a:t>
            </a:r>
            <a:r>
              <a:rPr lang="fr-FR" sz="1400" b="1" dirty="0">
                <a:solidFill>
                  <a:prstClr val="black"/>
                </a:solidFill>
                <a:latin typeface="DINPro" panose="020B0504020101020102" pitchFamily="34" charset="0"/>
              </a:rPr>
              <a:t>« La démarche qualité »</a:t>
            </a:r>
            <a:r>
              <a:rPr lang="fr-FR" sz="1400" dirty="0">
                <a:solidFill>
                  <a:prstClr val="black"/>
                </a:solidFill>
                <a:latin typeface="DINPro" panose="020B0504020101020102" pitchFamily="34" charset="0"/>
              </a:rPr>
              <a:t> (nouveaux entrants)</a:t>
            </a:r>
          </a:p>
          <a:p>
            <a:pPr marL="171450" indent="-171450" algn="just" defTabSz="914378">
              <a:buClr>
                <a:srgbClr val="E37224"/>
              </a:buClr>
              <a:buFont typeface="Wingdings" panose="05000000000000000000" pitchFamily="2" charset="2"/>
              <a:buChar char="ð"/>
            </a:pPr>
            <a:endParaRPr lang="fr-FR" sz="1400" dirty="0">
              <a:solidFill>
                <a:prstClr val="black"/>
              </a:solidFill>
              <a:highlight>
                <a:srgbClr val="FFFF00"/>
              </a:highlight>
              <a:latin typeface="DINPro" panose="020B0504020101020102" pitchFamily="34" charset="0"/>
            </a:endParaRPr>
          </a:p>
        </p:txBody>
      </p:sp>
      <p:pic>
        <p:nvPicPr>
          <p:cNvPr id="11" name="Image 10">
            <a:extLst>
              <a:ext uri="{FF2B5EF4-FFF2-40B4-BE49-F238E27FC236}">
                <a16:creationId xmlns:a16="http://schemas.microsoft.com/office/drawing/2014/main" id="{0E77052D-0D1F-A681-D181-33697D659E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12" name="Ellipse 11">
            <a:extLst>
              <a:ext uri="{FF2B5EF4-FFF2-40B4-BE49-F238E27FC236}">
                <a16:creationId xmlns:a16="http://schemas.microsoft.com/office/drawing/2014/main" id="{EDFD5D4E-5CCA-1D43-9D77-BC99E1043F90}"/>
              </a:ext>
            </a:extLst>
          </p:cNvPr>
          <p:cNvSpPr/>
          <p:nvPr/>
        </p:nvSpPr>
        <p:spPr>
          <a:xfrm>
            <a:off x="6300192" y="1073969"/>
            <a:ext cx="3168352" cy="3096344"/>
          </a:xfrm>
          <a:prstGeom prst="ellipse">
            <a:avLst/>
          </a:prstGeom>
          <a:solidFill>
            <a:srgbClr val="C29C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B345C"/>
                </a:solidFill>
                <a:latin typeface="DINPro" panose="020B0504020101020102" pitchFamily="34" charset="0"/>
              </a:rPr>
              <a:t>Inscrivez-vous et partagez le CIBC Academy !</a:t>
            </a:r>
          </a:p>
          <a:p>
            <a:pPr algn="ctr"/>
            <a:r>
              <a:rPr lang="fr-FR" sz="2400" dirty="0">
                <a:solidFill>
                  <a:srgbClr val="1B345C"/>
                </a:solidFill>
                <a:latin typeface="DINPro" panose="020B0504020101020102" pitchFamily="34" charset="0"/>
              </a:rPr>
              <a:t> </a:t>
            </a:r>
          </a:p>
          <a:p>
            <a:pPr algn="ctr"/>
            <a:r>
              <a:rPr lang="fr-FR" sz="900" dirty="0">
                <a:solidFill>
                  <a:srgbClr val="1B345C"/>
                </a:solidFill>
                <a:latin typeface="DINPro" panose="020B0504020101020102" pitchFamily="34" charset="0"/>
              </a:rPr>
              <a:t>DRIVE ADHERENTS &gt; CIBC ACADEMY </a:t>
            </a:r>
          </a:p>
        </p:txBody>
      </p:sp>
      <p:sp>
        <p:nvSpPr>
          <p:cNvPr id="3" name="ZoneTexte 2">
            <a:extLst>
              <a:ext uri="{FF2B5EF4-FFF2-40B4-BE49-F238E27FC236}">
                <a16:creationId xmlns:a16="http://schemas.microsoft.com/office/drawing/2014/main" id="{BBBF18B2-C4D2-2145-B678-0E8EBE969786}"/>
              </a:ext>
            </a:extLst>
          </p:cNvPr>
          <p:cNvSpPr txBox="1"/>
          <p:nvPr/>
        </p:nvSpPr>
        <p:spPr>
          <a:xfrm>
            <a:off x="-41938" y="750803"/>
            <a:ext cx="7346339" cy="400110"/>
          </a:xfrm>
          <a:prstGeom prst="rect">
            <a:avLst/>
          </a:prstGeom>
          <a:noFill/>
        </p:spPr>
        <p:txBody>
          <a:bodyPr wrap="square">
            <a:spAutoFit/>
          </a:bodyPr>
          <a:lstStyle/>
          <a:p>
            <a:pPr algn="just" defTabSz="914378"/>
            <a:r>
              <a:rPr lang="fr-FR" sz="2000" dirty="0">
                <a:solidFill>
                  <a:srgbClr val="A71D17"/>
                </a:solidFill>
                <a:latin typeface="DINPro" panose="020B0504020101020102" pitchFamily="34" charset="0"/>
              </a:rPr>
              <a:t>Les prochaines actions prévues en juin / juillet 2023 </a:t>
            </a:r>
          </a:p>
        </p:txBody>
      </p:sp>
    </p:spTree>
    <p:extLst>
      <p:ext uri="{BB962C8B-B14F-4D97-AF65-F5344CB8AC3E}">
        <p14:creationId xmlns:p14="http://schemas.microsoft.com/office/powerpoint/2010/main" val="379161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VAE</a:t>
            </a:r>
            <a:endParaRPr lang="fr-FR" sz="2000" dirty="0">
              <a:solidFill>
                <a:srgbClr val="A71D17"/>
              </a:solidFill>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1.2</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2" name="Ellipse 1">
            <a:extLst>
              <a:ext uri="{FF2B5EF4-FFF2-40B4-BE49-F238E27FC236}">
                <a16:creationId xmlns:a16="http://schemas.microsoft.com/office/drawing/2014/main" id="{67E69207-8FFA-E5CB-F68F-E9E82DD0F332}"/>
              </a:ext>
            </a:extLst>
          </p:cNvPr>
          <p:cNvSpPr/>
          <p:nvPr/>
        </p:nvSpPr>
        <p:spPr>
          <a:xfrm>
            <a:off x="179512" y="1267139"/>
            <a:ext cx="3240360" cy="309828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Offre VAE  </a:t>
            </a:r>
          </a:p>
          <a:p>
            <a:pPr algn="ctr"/>
            <a:r>
              <a:rPr lang="fr-FR" sz="1400" dirty="0">
                <a:solidFill>
                  <a:srgbClr val="24385D"/>
                </a:solidFill>
                <a:latin typeface="DINPro" panose="020B0504020101020102" pitchFamily="34" charset="0"/>
              </a:rPr>
              <a:t>Contribuer à positionner les CIBC en tant qu’Architecte Accompagnateur de Parcours</a:t>
            </a:r>
          </a:p>
        </p:txBody>
      </p:sp>
      <p:sp>
        <p:nvSpPr>
          <p:cNvPr id="3" name="Arc 2">
            <a:extLst>
              <a:ext uri="{FF2B5EF4-FFF2-40B4-BE49-F238E27FC236}">
                <a16:creationId xmlns:a16="http://schemas.microsoft.com/office/drawing/2014/main" id="{9044F575-3569-6C60-8108-458C3FBFCFD0}"/>
              </a:ext>
            </a:extLst>
          </p:cNvPr>
          <p:cNvSpPr/>
          <p:nvPr/>
        </p:nvSpPr>
        <p:spPr>
          <a:xfrm rot="19947075">
            <a:off x="2799751" y="1040661"/>
            <a:ext cx="2519933" cy="2388359"/>
          </a:xfrm>
          <a:prstGeom prst="arc">
            <a:avLst>
              <a:gd name="adj1" fmla="val 15139405"/>
              <a:gd name="adj2" fmla="val 300629"/>
            </a:avLst>
          </a:prstGeom>
          <a:ln w="19050">
            <a:solidFill>
              <a:srgbClr val="1B34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a:extLst>
              <a:ext uri="{FF2B5EF4-FFF2-40B4-BE49-F238E27FC236}">
                <a16:creationId xmlns:a16="http://schemas.microsoft.com/office/drawing/2014/main" id="{54E9190B-A7F7-B5A9-3C7D-E10E37E5D3D2}"/>
              </a:ext>
            </a:extLst>
          </p:cNvPr>
          <p:cNvSpPr txBox="1"/>
          <p:nvPr/>
        </p:nvSpPr>
        <p:spPr>
          <a:xfrm>
            <a:off x="5036287" y="1820807"/>
            <a:ext cx="3816424" cy="892552"/>
          </a:xfrm>
          <a:prstGeom prst="rect">
            <a:avLst/>
          </a:prstGeom>
          <a:noFill/>
        </p:spPr>
        <p:txBody>
          <a:bodyPr wrap="square">
            <a:spAutoFit/>
          </a:bodyPr>
          <a:lstStyle/>
          <a:p>
            <a:pPr algn="just"/>
            <a:r>
              <a:rPr lang="fr-FR" sz="1600" dirty="0">
                <a:latin typeface="DINPro" panose="020B0504020101020102" pitchFamily="34" charset="0"/>
              </a:rPr>
              <a:t>Apporter </a:t>
            </a:r>
            <a:r>
              <a:rPr lang="fr-FR" sz="2000" b="1" dirty="0">
                <a:solidFill>
                  <a:srgbClr val="A71D17"/>
                </a:solidFill>
                <a:latin typeface="DINPro" panose="020B0504020101020102" pitchFamily="34" charset="0"/>
              </a:rPr>
              <a:t>1 </a:t>
            </a:r>
            <a:r>
              <a:rPr lang="fr-FR" sz="1600" dirty="0">
                <a:latin typeface="DINPro" panose="020B0504020101020102" pitchFamily="34" charset="0"/>
              </a:rPr>
              <a:t>appui national Architecte Accompagnateur de Parcours (AAP) pour favoriser l'engagement de 30 CIBC</a:t>
            </a:r>
          </a:p>
        </p:txBody>
      </p:sp>
    </p:spTree>
    <p:extLst>
      <p:ext uri="{BB962C8B-B14F-4D97-AF65-F5344CB8AC3E}">
        <p14:creationId xmlns:p14="http://schemas.microsoft.com/office/powerpoint/2010/main" val="15369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9DF15552-2A61-0E32-E780-FFD4D624113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8400D62-E1ED-602F-68D5-ABF45A0259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4" y="4266829"/>
            <a:ext cx="1884703" cy="897209"/>
          </a:xfrm>
          <a:prstGeom prst="rect">
            <a:avLst/>
          </a:prstGeom>
        </p:spPr>
      </p:pic>
      <p:graphicFrame>
        <p:nvGraphicFramePr>
          <p:cNvPr id="5" name="Tableau 4">
            <a:extLst>
              <a:ext uri="{FF2B5EF4-FFF2-40B4-BE49-F238E27FC236}">
                <a16:creationId xmlns:a16="http://schemas.microsoft.com/office/drawing/2014/main" id="{757AA7C2-E083-77DE-89E6-B414715B7653}"/>
              </a:ext>
            </a:extLst>
          </p:cNvPr>
          <p:cNvGraphicFramePr>
            <a:graphicFrameLocks noGrp="1"/>
          </p:cNvGraphicFramePr>
          <p:nvPr/>
        </p:nvGraphicFramePr>
        <p:xfrm>
          <a:off x="457200" y="1422618"/>
          <a:ext cx="8229600" cy="1264197"/>
        </p:xfrm>
        <a:graphic>
          <a:graphicData uri="http://schemas.openxmlformats.org/drawingml/2006/table">
            <a:tbl>
              <a:tblPr firstRow="1" firstCol="1" bandRow="1">
                <a:tableStyleId>{8A107856-5554-42FB-B03E-39F5DBC370BA}</a:tableStyleId>
              </a:tblPr>
              <a:tblGrid>
                <a:gridCol w="4114800">
                  <a:extLst>
                    <a:ext uri="{9D8B030D-6E8A-4147-A177-3AD203B41FA5}">
                      <a16:colId xmlns:a16="http://schemas.microsoft.com/office/drawing/2014/main" val="353381110"/>
                    </a:ext>
                  </a:extLst>
                </a:gridCol>
                <a:gridCol w="4114800">
                  <a:extLst>
                    <a:ext uri="{9D8B030D-6E8A-4147-A177-3AD203B41FA5}">
                      <a16:colId xmlns:a16="http://schemas.microsoft.com/office/drawing/2014/main" val="1128868108"/>
                    </a:ext>
                  </a:extLst>
                </a:gridCol>
              </a:tblGrid>
              <a:tr h="213885">
                <a:tc gridSpan="2">
                  <a:txBody>
                    <a:bodyPr/>
                    <a:lstStyle/>
                    <a:p>
                      <a:pPr marL="0" lvl="0" indent="0" algn="ctr">
                        <a:lnSpc>
                          <a:spcPct val="115000"/>
                        </a:lnSpc>
                        <a:spcAft>
                          <a:spcPts val="800"/>
                        </a:spcAft>
                        <a:buFont typeface="+mj-lt"/>
                        <a:buNone/>
                      </a:pPr>
                      <a:r>
                        <a:rPr lang="fr-FR" sz="1300" kern="0" dirty="0">
                          <a:solidFill>
                            <a:srgbClr val="A71D17"/>
                          </a:solidFill>
                          <a:effectLst/>
                          <a:latin typeface="DINPro" panose="020B0504020101020102" pitchFamily="34" charset="0"/>
                        </a:rPr>
                        <a:t>1. La possibilité d’acquérir un bloc de compétences d’une certification</a:t>
                      </a:r>
                      <a:endParaRPr lang="fr-FR" sz="10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endParaRPr>
                    </a:p>
                  </a:txBody>
                  <a:tcPr marL="63513" marR="63513" marT="0" marB="0"/>
                </a:tc>
                <a:tc hMerge="1">
                  <a:txBody>
                    <a:bodyPr/>
                    <a:lstStyle/>
                    <a:p>
                      <a:endParaRPr lang="fr-FR"/>
                    </a:p>
                  </a:txBody>
                  <a:tcPr/>
                </a:tc>
                <a:extLst>
                  <a:ext uri="{0D108BD9-81ED-4DB2-BD59-A6C34878D82A}">
                    <a16:rowId xmlns:a16="http://schemas.microsoft.com/office/drawing/2014/main" val="3902051332"/>
                  </a:ext>
                </a:extLst>
              </a:tr>
              <a:tr h="168073">
                <a:tc>
                  <a:txBody>
                    <a:bodyPr/>
                    <a:lstStyle/>
                    <a:p>
                      <a:pPr marL="0" indent="0" algn="ctr">
                        <a:lnSpc>
                          <a:spcPct val="115000"/>
                        </a:lnSpc>
                        <a:spcBef>
                          <a:spcPts val="200"/>
                        </a:spcBef>
                        <a:spcAft>
                          <a:spcPts val="0"/>
                        </a:spcAft>
                      </a:pPr>
                      <a:r>
                        <a:rPr lang="fr-FR" sz="1000" strike="noStrike" kern="100" dirty="0">
                          <a:effectLst/>
                          <a:latin typeface="DINPro" panose="020B0504020101020102" pitchFamily="34" charset="0"/>
                        </a:rPr>
                        <a:t>Actuellement</a:t>
                      </a:r>
                      <a:endParaRPr lang="fr-FR" sz="1000" b="1" strike="noStrike" kern="100" dirty="0">
                        <a:solidFill>
                          <a:srgbClr val="1F3763"/>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tc>
                  <a:txBody>
                    <a:bodyPr/>
                    <a:lstStyle/>
                    <a:p>
                      <a:pPr marL="0" indent="0" algn="ctr">
                        <a:lnSpc>
                          <a:spcPct val="115000"/>
                        </a:lnSpc>
                        <a:spcBef>
                          <a:spcPts val="200"/>
                        </a:spcBef>
                        <a:spcAft>
                          <a:spcPts val="0"/>
                        </a:spcAft>
                      </a:pPr>
                      <a:r>
                        <a:rPr lang="fr-FR" sz="1000" b="1" kern="100" dirty="0">
                          <a:effectLst/>
                          <a:latin typeface="DINPro" panose="020B0504020101020102" pitchFamily="34" charset="0"/>
                        </a:rPr>
                        <a:t>Avec la réforme VAE en 2023</a:t>
                      </a:r>
                      <a:endParaRPr lang="fr-FR" sz="1000" b="1" kern="100" dirty="0">
                        <a:solidFill>
                          <a:srgbClr val="1F3763"/>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extLst>
                  <a:ext uri="{0D108BD9-81ED-4DB2-BD59-A6C34878D82A}">
                    <a16:rowId xmlns:a16="http://schemas.microsoft.com/office/drawing/2014/main" val="899494793"/>
                  </a:ext>
                </a:extLst>
              </a:tr>
              <a:tr h="882239">
                <a:tc>
                  <a:txBody>
                    <a:bodyPr/>
                    <a:lstStyle/>
                    <a:p>
                      <a:pPr marL="0" lvl="0" indent="0" algn="l">
                        <a:lnSpc>
                          <a:spcPct val="115000"/>
                        </a:lnSpc>
                        <a:spcAft>
                          <a:spcPts val="800"/>
                        </a:spcAft>
                        <a:buFont typeface="Calibri" panose="020F0502020204030204" pitchFamily="34" charset="0"/>
                        <a:buNone/>
                      </a:pPr>
                      <a:r>
                        <a:rPr lang="fr-FR" sz="1000" b="0" kern="100" spc="10" dirty="0">
                          <a:effectLst/>
                          <a:latin typeface="DINPro" panose="020B0504020101020102" pitchFamily="34" charset="0"/>
                        </a:rPr>
                        <a:t>Visait uniquement l’acquisition d’une certification professionnelle complète</a:t>
                      </a:r>
                      <a:endParaRPr lang="fr-FR" sz="1000" b="0" kern="100" dirty="0">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tc>
                  <a:txBody>
                    <a:bodyPr/>
                    <a:lstStyle/>
                    <a:p>
                      <a:pPr marL="0" lvl="0" indent="0" algn="just">
                        <a:lnSpc>
                          <a:spcPct val="115000"/>
                        </a:lnSpc>
                        <a:buFont typeface="Calibri" panose="020F0502020204030204" pitchFamily="34" charset="0"/>
                        <a:buNone/>
                      </a:pPr>
                      <a:r>
                        <a:rPr lang="fr-FR" sz="1000" kern="100" spc="10" dirty="0">
                          <a:effectLst/>
                          <a:latin typeface="DINPro" panose="020B0504020101020102" pitchFamily="34" charset="0"/>
                        </a:rPr>
                        <a:t>Vise toujours l’acquisition d’une certification professionnelle enregistrée au RNCP</a:t>
                      </a:r>
                      <a:endParaRPr lang="fr-FR" sz="1000" kern="100" dirty="0">
                        <a:effectLst/>
                        <a:latin typeface="DINPro" panose="020B0504020101020102" pitchFamily="34" charset="0"/>
                      </a:endParaRPr>
                    </a:p>
                    <a:p>
                      <a:pPr marL="0" lvl="0" indent="0" algn="just">
                        <a:lnSpc>
                          <a:spcPct val="115000"/>
                        </a:lnSpc>
                        <a:buFont typeface="Calibri" panose="020F0502020204030204" pitchFamily="34" charset="0"/>
                        <a:buNone/>
                      </a:pPr>
                      <a:r>
                        <a:rPr lang="fr-FR" sz="1000" kern="100" spc="10" dirty="0">
                          <a:effectLst/>
                          <a:latin typeface="DINPro" panose="020B0504020101020102" pitchFamily="34" charset="0"/>
                        </a:rPr>
                        <a:t>En outre, pourra permettre d’acquérir un bloc de compétences d’une certification</a:t>
                      </a:r>
                      <a:endParaRPr lang="fr-FR" sz="1000" kern="100" dirty="0">
                        <a:effectLst/>
                        <a:latin typeface="DINPro" panose="020B0504020101020102" pitchFamily="34" charset="0"/>
                      </a:endParaRPr>
                    </a:p>
                    <a:p>
                      <a:pPr algn="l">
                        <a:lnSpc>
                          <a:spcPct val="115000"/>
                        </a:lnSpc>
                        <a:spcAft>
                          <a:spcPts val="800"/>
                        </a:spcAft>
                      </a:pPr>
                      <a:r>
                        <a:rPr lang="fr-FR" sz="1000" kern="100" dirty="0">
                          <a:effectLst/>
                          <a:latin typeface="DINPro" panose="020B0504020101020102" pitchFamily="34" charset="0"/>
                        </a:rPr>
                        <a:t> </a:t>
                      </a:r>
                      <a:endParaRPr lang="fr-FR" sz="1000" kern="100" dirty="0">
                        <a:effectLst/>
                        <a:latin typeface="DINPro" panose="020B0504020101020102"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val="2958744219"/>
                  </a:ext>
                </a:extLst>
              </a:tr>
            </a:tbl>
          </a:graphicData>
        </a:graphic>
      </p:graphicFrame>
      <p:graphicFrame>
        <p:nvGraphicFramePr>
          <p:cNvPr id="7" name="Tableau 6">
            <a:extLst>
              <a:ext uri="{FF2B5EF4-FFF2-40B4-BE49-F238E27FC236}">
                <a16:creationId xmlns:a16="http://schemas.microsoft.com/office/drawing/2014/main" id="{0256DD63-B951-E91B-570F-D9EC2B0381B1}"/>
              </a:ext>
            </a:extLst>
          </p:cNvPr>
          <p:cNvGraphicFramePr>
            <a:graphicFrameLocks noGrp="1"/>
          </p:cNvGraphicFramePr>
          <p:nvPr>
            <p:extLst>
              <p:ext uri="{D42A27DB-BD31-4B8C-83A1-F6EECF244321}">
                <p14:modId xmlns:p14="http://schemas.microsoft.com/office/powerpoint/2010/main" val="1329422741"/>
              </p:ext>
            </p:extLst>
          </p:nvPr>
        </p:nvGraphicFramePr>
        <p:xfrm>
          <a:off x="457200" y="2683499"/>
          <a:ext cx="8229600" cy="1562792"/>
        </p:xfrm>
        <a:graphic>
          <a:graphicData uri="http://schemas.openxmlformats.org/drawingml/2006/table">
            <a:tbl>
              <a:tblPr firstRow="1" firstCol="1" bandRow="1">
                <a:tableStyleId>{8A107856-5554-42FB-B03E-39F5DBC370BA}</a:tableStyleId>
              </a:tblPr>
              <a:tblGrid>
                <a:gridCol w="4114800">
                  <a:extLst>
                    <a:ext uri="{9D8B030D-6E8A-4147-A177-3AD203B41FA5}">
                      <a16:colId xmlns:a16="http://schemas.microsoft.com/office/drawing/2014/main" val="55622353"/>
                    </a:ext>
                  </a:extLst>
                </a:gridCol>
                <a:gridCol w="4114800">
                  <a:extLst>
                    <a:ext uri="{9D8B030D-6E8A-4147-A177-3AD203B41FA5}">
                      <a16:colId xmlns:a16="http://schemas.microsoft.com/office/drawing/2014/main" val="432806060"/>
                    </a:ext>
                  </a:extLst>
                </a:gridCol>
              </a:tblGrid>
              <a:tr h="213885">
                <a:tc gridSpan="2">
                  <a:txBody>
                    <a:bodyPr/>
                    <a:lstStyle/>
                    <a:p>
                      <a:pPr algn="ctr">
                        <a:lnSpc>
                          <a:spcPct val="115000"/>
                        </a:lnSpc>
                        <a:spcAft>
                          <a:spcPts val="800"/>
                        </a:spcAft>
                      </a:pPr>
                      <a:r>
                        <a:rPr lang="fr-FR" sz="1300" kern="0" dirty="0">
                          <a:solidFill>
                            <a:srgbClr val="A71D17"/>
                          </a:solidFill>
                          <a:effectLst/>
                          <a:latin typeface="DINPro" panose="020B0504020101020102" pitchFamily="34" charset="0"/>
                        </a:rPr>
                        <a:t>2. L’accès universel à la VAE</a:t>
                      </a:r>
                      <a:endParaRPr lang="fr-FR" sz="10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endParaRPr>
                    </a:p>
                  </a:txBody>
                  <a:tcPr marL="63513" marR="63513" marT="0" marB="0"/>
                </a:tc>
                <a:tc hMerge="1">
                  <a:txBody>
                    <a:bodyPr/>
                    <a:lstStyle/>
                    <a:p>
                      <a:endParaRPr lang="fr-FR"/>
                    </a:p>
                  </a:txBody>
                  <a:tcPr/>
                </a:tc>
                <a:extLst>
                  <a:ext uri="{0D108BD9-81ED-4DB2-BD59-A6C34878D82A}">
                    <a16:rowId xmlns:a16="http://schemas.microsoft.com/office/drawing/2014/main" val="2076276140"/>
                  </a:ext>
                </a:extLst>
              </a:tr>
              <a:tr h="183364">
                <a:tc>
                  <a:txBody>
                    <a:bodyPr/>
                    <a:lstStyle/>
                    <a:p>
                      <a:pPr marL="0" indent="0" algn="ctr">
                        <a:lnSpc>
                          <a:spcPct val="115000"/>
                        </a:lnSpc>
                        <a:spcBef>
                          <a:spcPts val="200"/>
                        </a:spcBef>
                        <a:spcAft>
                          <a:spcPts val="0"/>
                        </a:spcAft>
                      </a:pPr>
                      <a:r>
                        <a:rPr lang="fr-FR" sz="1000" strike="noStrike" kern="100" dirty="0">
                          <a:effectLst/>
                          <a:latin typeface="DINPro" panose="020B0504020101020102" pitchFamily="34" charset="0"/>
                        </a:rPr>
                        <a:t>Actuellement</a:t>
                      </a:r>
                      <a:endParaRPr lang="fr-FR" sz="1100" b="1" strike="noStrike" kern="100" dirty="0">
                        <a:solidFill>
                          <a:srgbClr val="1F3763"/>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tab pos="0" algn="l"/>
                        </a:tabLst>
                        <a:defRPr/>
                      </a:pPr>
                      <a:r>
                        <a:rPr lang="fr-FR" sz="1000" b="1" kern="100" dirty="0">
                          <a:effectLst/>
                          <a:latin typeface="DINPro" panose="020B0504020101020102" pitchFamily="34" charset="0"/>
                        </a:rPr>
                        <a:t>Avec la réforme VAE en 2023</a:t>
                      </a:r>
                      <a:endParaRPr lang="fr-FR" sz="1000" b="1" kern="100" dirty="0">
                        <a:solidFill>
                          <a:srgbClr val="1F3763"/>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extLst>
                  <a:ext uri="{0D108BD9-81ED-4DB2-BD59-A6C34878D82A}">
                    <a16:rowId xmlns:a16="http://schemas.microsoft.com/office/drawing/2014/main" val="562484670"/>
                  </a:ext>
                </a:extLst>
              </a:tr>
              <a:tr h="1164517">
                <a:tc>
                  <a:txBody>
                    <a:bodyPr/>
                    <a:lstStyle/>
                    <a:p>
                      <a:pPr algn="just">
                        <a:lnSpc>
                          <a:spcPct val="115000"/>
                        </a:lnSpc>
                        <a:spcAft>
                          <a:spcPts val="800"/>
                        </a:spcAft>
                      </a:pPr>
                      <a:r>
                        <a:rPr lang="fr-FR" sz="1000" b="0" kern="0" spc="10" dirty="0">
                          <a:solidFill>
                            <a:schemeClr val="tx1"/>
                          </a:solidFill>
                          <a:effectLst/>
                          <a:latin typeface="DINPro" panose="020B0504020101020102" pitchFamily="34" charset="0"/>
                        </a:rPr>
                        <a:t>1 an d’expérience (1 607 heures) en continu ou non dans une activité salariée, non salariée, bénévole ou de volontariat </a:t>
                      </a:r>
                      <a:endParaRPr lang="fr-FR" sz="1000" b="0" kern="100" dirty="0">
                        <a:solidFill>
                          <a:schemeClr val="tx1"/>
                        </a:solidFill>
                        <a:effectLst/>
                        <a:latin typeface="DINPro" panose="020B0504020101020102" pitchFamily="34" charset="0"/>
                      </a:endParaRPr>
                    </a:p>
                    <a:p>
                      <a:pPr algn="l">
                        <a:lnSpc>
                          <a:spcPct val="115000"/>
                        </a:lnSpc>
                        <a:spcAft>
                          <a:spcPts val="800"/>
                        </a:spcAft>
                      </a:pPr>
                      <a:r>
                        <a:rPr lang="fr-FR" sz="1000" kern="100" dirty="0">
                          <a:effectLst/>
                          <a:latin typeface="DINPro" panose="020B0504020101020102" pitchFamily="34" charset="0"/>
                        </a:rPr>
                        <a:t> </a:t>
                      </a:r>
                      <a:endParaRPr lang="fr-FR" sz="1000" kern="100" dirty="0">
                        <a:effectLst/>
                        <a:latin typeface="DINPro" panose="020B0504020101020102" pitchFamily="34" charset="0"/>
                        <a:ea typeface="Calibri" panose="020F0502020204030204" pitchFamily="34" charset="0"/>
                        <a:cs typeface="Times New Roman" panose="02020603050405020304" pitchFamily="18" charset="0"/>
                      </a:endParaRPr>
                    </a:p>
                  </a:txBody>
                  <a:tcPr marL="63513" marR="63513" marT="0" marB="0"/>
                </a:tc>
                <a:tc>
                  <a:txBody>
                    <a:bodyPr/>
                    <a:lstStyle/>
                    <a:p>
                      <a:pPr algn="just">
                        <a:lnSpc>
                          <a:spcPct val="115000"/>
                        </a:lnSpc>
                        <a:spcAft>
                          <a:spcPts val="800"/>
                        </a:spcAft>
                      </a:pPr>
                      <a:r>
                        <a:rPr lang="fr-FR" sz="1000" kern="0" spc="10" dirty="0">
                          <a:effectLst/>
                          <a:latin typeface="DINPro" panose="020B0504020101020102" pitchFamily="34" charset="0"/>
                        </a:rPr>
                        <a:t>Suppression d’1 an d’expérience</a:t>
                      </a:r>
                      <a:endParaRPr lang="fr-FR" sz="1000" kern="100" dirty="0">
                        <a:effectLst/>
                        <a:latin typeface="DINPro" panose="020B0504020101020102" pitchFamily="34" charset="0"/>
                      </a:endParaRPr>
                    </a:p>
                    <a:p>
                      <a:pPr algn="just">
                        <a:lnSpc>
                          <a:spcPct val="115000"/>
                        </a:lnSpc>
                        <a:spcAft>
                          <a:spcPts val="800"/>
                        </a:spcAft>
                      </a:pPr>
                      <a:r>
                        <a:rPr lang="fr-FR" sz="1000" kern="0" spc="10" dirty="0">
                          <a:effectLst/>
                          <a:latin typeface="DINPro" panose="020B0504020101020102" pitchFamily="34" charset="0"/>
                        </a:rPr>
                        <a:t>Toute personne de toute expérience en lien avec la certification visée pourra bénéficier du dispositif</a:t>
                      </a:r>
                      <a:endParaRPr lang="fr-FR" sz="1000" kern="100" dirty="0">
                        <a:effectLst/>
                        <a:latin typeface="DINPro" panose="020B0504020101020102" pitchFamily="34" charset="0"/>
                      </a:endParaRPr>
                    </a:p>
                    <a:p>
                      <a:pPr algn="just">
                        <a:lnSpc>
                          <a:spcPct val="115000"/>
                        </a:lnSpc>
                        <a:spcAft>
                          <a:spcPts val="800"/>
                        </a:spcAft>
                      </a:pPr>
                      <a:r>
                        <a:rPr lang="fr-FR" sz="1000" kern="0" spc="10" dirty="0">
                          <a:effectLst/>
                          <a:latin typeface="DINPro" panose="020B0504020101020102" pitchFamily="34" charset="0"/>
                        </a:rPr>
                        <a:t>PMSMP : prise en compte dans la durée d’expérience</a:t>
                      </a:r>
                      <a:endParaRPr lang="fr-FR" sz="1000" kern="100" dirty="0">
                        <a:effectLst/>
                        <a:latin typeface="DINPro" panose="020B0504020101020102" pitchFamily="34" charset="0"/>
                      </a:endParaRPr>
                    </a:p>
                    <a:p>
                      <a:pPr algn="l">
                        <a:lnSpc>
                          <a:spcPct val="115000"/>
                        </a:lnSpc>
                        <a:spcAft>
                          <a:spcPts val="800"/>
                        </a:spcAft>
                      </a:pPr>
                      <a:r>
                        <a:rPr lang="fr-FR" sz="1000" kern="0" spc="10" dirty="0">
                          <a:effectLst/>
                          <a:latin typeface="DINPro" panose="020B0504020101020102" pitchFamily="34" charset="0"/>
                        </a:rPr>
                        <a:t> </a:t>
                      </a:r>
                      <a:endParaRPr lang="fr-FR" sz="1000" kern="100" dirty="0">
                        <a:effectLst/>
                        <a:latin typeface="DINPro" panose="020B0504020101020102"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val="637834386"/>
                  </a:ext>
                </a:extLst>
              </a:tr>
            </a:tbl>
          </a:graphicData>
        </a:graphic>
      </p:graphicFrame>
      <p:sp>
        <p:nvSpPr>
          <p:cNvPr id="2" name="Ellipse 1">
            <a:extLst>
              <a:ext uri="{FF2B5EF4-FFF2-40B4-BE49-F238E27FC236}">
                <a16:creationId xmlns:a16="http://schemas.microsoft.com/office/drawing/2014/main" id="{6E60A5A8-2311-0E94-0597-AC8242AE591D}"/>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1.2</a:t>
            </a:r>
            <a:endParaRPr lang="fr-FR" sz="3600" b="1" dirty="0">
              <a:latin typeface="DINPro-Regular" panose="02000503030000020004" pitchFamily="2" charset="0"/>
            </a:endParaRPr>
          </a:p>
        </p:txBody>
      </p:sp>
      <p:sp>
        <p:nvSpPr>
          <p:cNvPr id="9" name="Rectangle 8">
            <a:extLst>
              <a:ext uri="{FF2B5EF4-FFF2-40B4-BE49-F238E27FC236}">
                <a16:creationId xmlns:a16="http://schemas.microsoft.com/office/drawing/2014/main" id="{7AFD20E7-6046-0BF7-68F5-EE52432580CA}"/>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rPr>
              <a:t>VAE</a:t>
            </a:r>
          </a:p>
        </p:txBody>
      </p:sp>
      <p:sp>
        <p:nvSpPr>
          <p:cNvPr id="4" name="Oval 37">
            <a:extLst>
              <a:ext uri="{FF2B5EF4-FFF2-40B4-BE49-F238E27FC236}">
                <a16:creationId xmlns:a16="http://schemas.microsoft.com/office/drawing/2014/main" id="{B1ECB2DA-5915-FAAD-C10A-9B6165C02F22}"/>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11" name="ZoneTexte 10">
            <a:extLst>
              <a:ext uri="{FF2B5EF4-FFF2-40B4-BE49-F238E27FC236}">
                <a16:creationId xmlns:a16="http://schemas.microsoft.com/office/drawing/2014/main" id="{43A2579D-2C35-6366-CCCF-3BD6CD9E4FF0}"/>
              </a:ext>
            </a:extLst>
          </p:cNvPr>
          <p:cNvSpPr txBox="1"/>
          <p:nvPr/>
        </p:nvSpPr>
        <p:spPr>
          <a:xfrm>
            <a:off x="0" y="816060"/>
            <a:ext cx="8686800" cy="400110"/>
          </a:xfrm>
          <a:prstGeom prst="rect">
            <a:avLst/>
          </a:prstGeom>
          <a:noFill/>
        </p:spPr>
        <p:txBody>
          <a:bodyPr wrap="square">
            <a:spAutoFit/>
          </a:bodyPr>
          <a:lstStyle/>
          <a:p>
            <a:r>
              <a:rPr lang="fr-FR" sz="2000" dirty="0">
                <a:solidFill>
                  <a:srgbClr val="1B345C"/>
                </a:solidFill>
                <a:latin typeface="DINPro" panose="020B0504020101020102" pitchFamily="34" charset="0"/>
              </a:rPr>
              <a:t>Les 6 changements majeurs envisagés en 2023 pour la VAE</a:t>
            </a:r>
          </a:p>
        </p:txBody>
      </p:sp>
      <p:sp>
        <p:nvSpPr>
          <p:cNvPr id="3" name="Oval 37">
            <a:extLst>
              <a:ext uri="{FF2B5EF4-FFF2-40B4-BE49-F238E27FC236}">
                <a16:creationId xmlns:a16="http://schemas.microsoft.com/office/drawing/2014/main" id="{75DF9D48-E52F-FED1-F685-132B997D1E9C}"/>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Tree>
    <p:extLst>
      <p:ext uri="{BB962C8B-B14F-4D97-AF65-F5344CB8AC3E}">
        <p14:creationId xmlns:p14="http://schemas.microsoft.com/office/powerpoint/2010/main" val="15892047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9DF15552-2A61-0E32-E780-FFD4D624113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6E60A5A8-2311-0E94-0597-AC8242AE591D}"/>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1.2</a:t>
            </a:r>
            <a:endParaRPr lang="fr-FR" sz="3600" b="1" dirty="0">
              <a:latin typeface="DINPro-Regular" panose="02000503030000020004" pitchFamily="2" charset="0"/>
            </a:endParaRPr>
          </a:p>
        </p:txBody>
      </p:sp>
      <p:sp>
        <p:nvSpPr>
          <p:cNvPr id="9" name="Rectangle 8">
            <a:extLst>
              <a:ext uri="{FF2B5EF4-FFF2-40B4-BE49-F238E27FC236}">
                <a16:creationId xmlns:a16="http://schemas.microsoft.com/office/drawing/2014/main" id="{7AFD20E7-6046-0BF7-68F5-EE52432580CA}"/>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rPr>
              <a:t>VAE</a:t>
            </a:r>
          </a:p>
        </p:txBody>
      </p:sp>
      <p:sp>
        <p:nvSpPr>
          <p:cNvPr id="11" name="ZoneTexte 10">
            <a:extLst>
              <a:ext uri="{FF2B5EF4-FFF2-40B4-BE49-F238E27FC236}">
                <a16:creationId xmlns:a16="http://schemas.microsoft.com/office/drawing/2014/main" id="{43A2579D-2C35-6366-CCCF-3BD6CD9E4FF0}"/>
              </a:ext>
            </a:extLst>
          </p:cNvPr>
          <p:cNvSpPr txBox="1"/>
          <p:nvPr/>
        </p:nvSpPr>
        <p:spPr>
          <a:xfrm>
            <a:off x="-2769" y="758952"/>
            <a:ext cx="8686800" cy="400110"/>
          </a:xfrm>
          <a:prstGeom prst="rect">
            <a:avLst/>
          </a:prstGeom>
          <a:noFill/>
        </p:spPr>
        <p:txBody>
          <a:bodyPr wrap="square">
            <a:spAutoFit/>
          </a:bodyPr>
          <a:lstStyle/>
          <a:p>
            <a:r>
              <a:rPr lang="fr-FR" sz="2000" dirty="0">
                <a:solidFill>
                  <a:srgbClr val="1B345C"/>
                </a:solidFill>
                <a:latin typeface="DINPro" panose="020B0504020101020102" pitchFamily="34" charset="0"/>
              </a:rPr>
              <a:t>Les 6 changements majeurs envisagés en 2023 pour la VAE</a:t>
            </a:r>
          </a:p>
        </p:txBody>
      </p:sp>
      <p:graphicFrame>
        <p:nvGraphicFramePr>
          <p:cNvPr id="3" name="Tableau 2">
            <a:extLst>
              <a:ext uri="{FF2B5EF4-FFF2-40B4-BE49-F238E27FC236}">
                <a16:creationId xmlns:a16="http://schemas.microsoft.com/office/drawing/2014/main" id="{E4D5D515-6695-E67B-9D00-C283A87D9F17}"/>
              </a:ext>
            </a:extLst>
          </p:cNvPr>
          <p:cNvGraphicFramePr>
            <a:graphicFrameLocks noGrp="1"/>
          </p:cNvGraphicFramePr>
          <p:nvPr>
            <p:extLst>
              <p:ext uri="{D42A27DB-BD31-4B8C-83A1-F6EECF244321}">
                <p14:modId xmlns:p14="http://schemas.microsoft.com/office/powerpoint/2010/main" val="1481851908"/>
              </p:ext>
            </p:extLst>
          </p:nvPr>
        </p:nvGraphicFramePr>
        <p:xfrm>
          <a:off x="456704" y="1312350"/>
          <a:ext cx="8229600" cy="898744"/>
        </p:xfrm>
        <a:graphic>
          <a:graphicData uri="http://schemas.openxmlformats.org/drawingml/2006/table">
            <a:tbl>
              <a:tblPr firstRow="1" firstCol="1" bandRow="1">
                <a:tableStyleId>{8A107856-5554-42FB-B03E-39F5DBC370BA}</a:tableStyleId>
              </a:tblPr>
              <a:tblGrid>
                <a:gridCol w="4114800">
                  <a:extLst>
                    <a:ext uri="{9D8B030D-6E8A-4147-A177-3AD203B41FA5}">
                      <a16:colId xmlns:a16="http://schemas.microsoft.com/office/drawing/2014/main" val="4004530518"/>
                    </a:ext>
                  </a:extLst>
                </a:gridCol>
                <a:gridCol w="4114800">
                  <a:extLst>
                    <a:ext uri="{9D8B030D-6E8A-4147-A177-3AD203B41FA5}">
                      <a16:colId xmlns:a16="http://schemas.microsoft.com/office/drawing/2014/main" val="3011383871"/>
                    </a:ext>
                  </a:extLst>
                </a:gridCol>
              </a:tblGrid>
              <a:tr h="213885">
                <a:tc gridSpan="2">
                  <a:txBody>
                    <a:bodyPr/>
                    <a:lstStyle/>
                    <a:p>
                      <a:pPr algn="ctr">
                        <a:lnSpc>
                          <a:spcPct val="115000"/>
                        </a:lnSpc>
                        <a:spcBef>
                          <a:spcPts val="200"/>
                        </a:spcBef>
                      </a:pPr>
                      <a:r>
                        <a:rPr lang="fr-FR" sz="1300" kern="100" dirty="0">
                          <a:solidFill>
                            <a:srgbClr val="A71D17"/>
                          </a:solidFill>
                          <a:effectLst/>
                          <a:latin typeface="DINPro" panose="020B0504020101020102" pitchFamily="34" charset="0"/>
                        </a:rPr>
                        <a:t>3. L’augmentation de la durée du congé de VAE</a:t>
                      </a:r>
                      <a:endParaRPr lang="fr-FR" sz="1000" b="1" kern="100" dirty="0">
                        <a:solidFill>
                          <a:srgbClr val="A71D17"/>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tc hMerge="1">
                  <a:txBody>
                    <a:bodyPr/>
                    <a:lstStyle/>
                    <a:p>
                      <a:endParaRPr lang="fr-FR"/>
                    </a:p>
                  </a:txBody>
                  <a:tcPr/>
                </a:tc>
                <a:extLst>
                  <a:ext uri="{0D108BD9-81ED-4DB2-BD59-A6C34878D82A}">
                    <a16:rowId xmlns:a16="http://schemas.microsoft.com/office/drawing/2014/main" val="1190889694"/>
                  </a:ext>
                </a:extLst>
              </a:tr>
              <a:tr h="86656">
                <a:tc>
                  <a:txBody>
                    <a:bodyPr/>
                    <a:lstStyle/>
                    <a:p>
                      <a:pPr marL="0" marR="0" lvl="0" indent="0" algn="ctr" defTabSz="914400" rtl="0" eaLnBrk="1" fontAlgn="auto" latinLnBrk="0" hangingPunct="1">
                        <a:lnSpc>
                          <a:spcPct val="115000"/>
                        </a:lnSpc>
                        <a:spcBef>
                          <a:spcPts val="200"/>
                        </a:spcBef>
                        <a:spcAft>
                          <a:spcPts val="0"/>
                        </a:spcAft>
                        <a:buClrTx/>
                        <a:buSzTx/>
                        <a:buFontTx/>
                        <a:buNone/>
                        <a:tabLst/>
                        <a:defRPr/>
                      </a:pPr>
                      <a:r>
                        <a:rPr lang="fr-FR" sz="1000" strike="noStrike" kern="100" dirty="0">
                          <a:effectLst/>
                          <a:latin typeface="DINPro" panose="020B0504020101020102" pitchFamily="34" charset="0"/>
                        </a:rPr>
                        <a:t>Actuellement</a:t>
                      </a:r>
                      <a:endParaRPr lang="fr-FR" sz="1100" b="1" strike="noStrike" kern="100" dirty="0">
                        <a:solidFill>
                          <a:srgbClr val="1F3763"/>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tc>
                  <a:txBody>
                    <a:bodyPr/>
                    <a:lstStyle/>
                    <a:p>
                      <a:pPr marL="0" marR="0" lvl="0" indent="0" algn="ctr" defTabSz="914400" rtl="0" eaLnBrk="1" fontAlgn="auto" latinLnBrk="0" hangingPunct="1">
                        <a:lnSpc>
                          <a:spcPct val="115000"/>
                        </a:lnSpc>
                        <a:spcBef>
                          <a:spcPts val="200"/>
                        </a:spcBef>
                        <a:spcAft>
                          <a:spcPts val="0"/>
                        </a:spcAft>
                        <a:buClrTx/>
                        <a:buSzTx/>
                        <a:buFontTx/>
                        <a:buNone/>
                        <a:tabLst/>
                        <a:defRPr/>
                      </a:pPr>
                      <a:r>
                        <a:rPr lang="fr-FR" sz="1000" b="1" kern="100" dirty="0">
                          <a:effectLst/>
                          <a:latin typeface="DINPro" panose="020B0504020101020102" pitchFamily="34" charset="0"/>
                        </a:rPr>
                        <a:t>Avec la réforme VAE en 2023</a:t>
                      </a:r>
                      <a:endParaRPr lang="fr-FR" sz="1000" b="1" kern="100" dirty="0">
                        <a:solidFill>
                          <a:srgbClr val="1F3763"/>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extLst>
                  <a:ext uri="{0D108BD9-81ED-4DB2-BD59-A6C34878D82A}">
                    <a16:rowId xmlns:a16="http://schemas.microsoft.com/office/drawing/2014/main" val="2349834419"/>
                  </a:ext>
                </a:extLst>
              </a:tr>
              <a:tr h="525156">
                <a:tc>
                  <a:txBody>
                    <a:bodyPr/>
                    <a:lstStyle/>
                    <a:p>
                      <a:pPr marL="0" lvl="0" indent="0" algn="l">
                        <a:lnSpc>
                          <a:spcPct val="115000"/>
                        </a:lnSpc>
                        <a:spcAft>
                          <a:spcPts val="800"/>
                        </a:spcAft>
                        <a:buClr>
                          <a:srgbClr val="4A5E72"/>
                        </a:buClr>
                        <a:buFont typeface="Calibri" panose="020F0502020204030204" pitchFamily="34" charset="0"/>
                        <a:buNone/>
                      </a:pPr>
                      <a:r>
                        <a:rPr lang="fr-FR" sz="1000" b="0" kern="100" spc="10" dirty="0">
                          <a:effectLst/>
                          <a:latin typeface="DINPro" panose="020B0504020101020102" pitchFamily="34" charset="0"/>
                        </a:rPr>
                        <a:t>La durée maximale du congé de VAE est de 24 heures.</a:t>
                      </a:r>
                      <a:endParaRPr lang="fr-FR" sz="1000" b="0" kern="100" dirty="0">
                        <a:effectLst/>
                        <a:latin typeface="DINPro" panose="020B0504020101020102" pitchFamily="34" charset="0"/>
                        <a:ea typeface="Calibri" panose="020F0502020204030204" pitchFamily="34" charset="0"/>
                        <a:cs typeface="Times New Roman" panose="02020603050405020304" pitchFamily="18" charset="0"/>
                      </a:endParaRPr>
                    </a:p>
                  </a:txBody>
                  <a:tcPr marL="63513" marR="63513" marT="0" marB="0"/>
                </a:tc>
                <a:tc>
                  <a:txBody>
                    <a:bodyPr/>
                    <a:lstStyle/>
                    <a:p>
                      <a:pPr marL="0" lvl="0" indent="0" algn="l">
                        <a:lnSpc>
                          <a:spcPct val="115000"/>
                        </a:lnSpc>
                        <a:buClr>
                          <a:srgbClr val="4A5E72"/>
                        </a:buClr>
                        <a:buFont typeface="Calibri" panose="020F0502020204030204" pitchFamily="34" charset="0"/>
                        <a:buNone/>
                      </a:pPr>
                      <a:r>
                        <a:rPr lang="fr-FR" sz="1000" kern="100" spc="10" dirty="0">
                          <a:effectLst/>
                          <a:latin typeface="DINPro" panose="020B0504020101020102" pitchFamily="34" charset="0"/>
                        </a:rPr>
                        <a:t>La durée maximale du congé de VAE sera portée à 48 heures. </a:t>
                      </a:r>
                      <a:endParaRPr lang="fr-FR" sz="1000" kern="100" dirty="0">
                        <a:effectLst/>
                        <a:latin typeface="DINPro" panose="020B0504020101020102" pitchFamily="34" charset="0"/>
                      </a:endParaRPr>
                    </a:p>
                    <a:p>
                      <a:pPr algn="l">
                        <a:lnSpc>
                          <a:spcPct val="115000"/>
                        </a:lnSpc>
                      </a:pPr>
                      <a:r>
                        <a:rPr lang="fr-FR" sz="1000" kern="100" spc="10" dirty="0">
                          <a:effectLst/>
                          <a:latin typeface="DINPro" panose="020B0504020101020102" pitchFamily="34" charset="0"/>
                        </a:rPr>
                        <a:t>Elle pourra être augmentée par convention ou accord collectif pour tous les salariés. </a:t>
                      </a:r>
                      <a:endParaRPr lang="fr-FR" sz="1000" kern="100" dirty="0">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extLst>
                  <a:ext uri="{0D108BD9-81ED-4DB2-BD59-A6C34878D82A}">
                    <a16:rowId xmlns:a16="http://schemas.microsoft.com/office/drawing/2014/main" val="3232620831"/>
                  </a:ext>
                </a:extLst>
              </a:tr>
            </a:tbl>
          </a:graphicData>
        </a:graphic>
      </p:graphicFrame>
      <p:graphicFrame>
        <p:nvGraphicFramePr>
          <p:cNvPr id="4" name="Tableau 3">
            <a:extLst>
              <a:ext uri="{FF2B5EF4-FFF2-40B4-BE49-F238E27FC236}">
                <a16:creationId xmlns:a16="http://schemas.microsoft.com/office/drawing/2014/main" id="{F036A97D-65F6-5E7F-2EA6-75D15E5DA46B}"/>
              </a:ext>
            </a:extLst>
          </p:cNvPr>
          <p:cNvGraphicFramePr>
            <a:graphicFrameLocks noGrp="1"/>
          </p:cNvGraphicFramePr>
          <p:nvPr>
            <p:extLst>
              <p:ext uri="{D42A27DB-BD31-4B8C-83A1-F6EECF244321}">
                <p14:modId xmlns:p14="http://schemas.microsoft.com/office/powerpoint/2010/main" val="4122678415"/>
              </p:ext>
            </p:extLst>
          </p:nvPr>
        </p:nvGraphicFramePr>
        <p:xfrm>
          <a:off x="456704" y="2211094"/>
          <a:ext cx="8229600" cy="1923671"/>
        </p:xfrm>
        <a:graphic>
          <a:graphicData uri="http://schemas.openxmlformats.org/drawingml/2006/table">
            <a:tbl>
              <a:tblPr firstRow="1" firstCol="1" bandRow="1">
                <a:tableStyleId>{8A107856-5554-42FB-B03E-39F5DBC370BA}</a:tableStyleId>
              </a:tblPr>
              <a:tblGrid>
                <a:gridCol w="8229600">
                  <a:extLst>
                    <a:ext uri="{9D8B030D-6E8A-4147-A177-3AD203B41FA5}">
                      <a16:colId xmlns:a16="http://schemas.microsoft.com/office/drawing/2014/main" val="2207031925"/>
                    </a:ext>
                  </a:extLst>
                </a:gridCol>
              </a:tblGrid>
              <a:tr h="213885">
                <a:tc>
                  <a:txBody>
                    <a:bodyPr/>
                    <a:lstStyle/>
                    <a:p>
                      <a:pPr algn="ctr">
                        <a:lnSpc>
                          <a:spcPct val="115000"/>
                        </a:lnSpc>
                        <a:spcAft>
                          <a:spcPts val="800"/>
                        </a:spcAft>
                      </a:pPr>
                      <a:r>
                        <a:rPr lang="fr-FR" sz="1300" kern="0" dirty="0">
                          <a:solidFill>
                            <a:srgbClr val="A71D17"/>
                          </a:solidFill>
                          <a:effectLst/>
                          <a:latin typeface="DINPro" panose="020B0504020101020102" pitchFamily="34" charset="0"/>
                        </a:rPr>
                        <a:t>4. La création d’un service public de la VAE porté par un GIP</a:t>
                      </a:r>
                      <a:endParaRPr lang="fr-FR" sz="10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val="3385119287"/>
                  </a:ext>
                </a:extLst>
              </a:tr>
              <a:tr h="1709786">
                <a:tc>
                  <a:txBody>
                    <a:bodyPr/>
                    <a:lstStyle/>
                    <a:p>
                      <a:pPr algn="just">
                        <a:lnSpc>
                          <a:spcPct val="115000"/>
                        </a:lnSpc>
                        <a:spcAft>
                          <a:spcPts val="800"/>
                        </a:spcAft>
                      </a:pPr>
                      <a:r>
                        <a:rPr lang="fr-FR" sz="1000" b="1" kern="0" spc="10" dirty="0">
                          <a:effectLst/>
                          <a:latin typeface="DINPro" panose="020B0504020101020102" pitchFamily="34" charset="0"/>
                        </a:rPr>
                        <a:t>Objectif</a:t>
                      </a:r>
                      <a:r>
                        <a:rPr lang="fr-FR" sz="1000" b="0" kern="0" spc="10" dirty="0">
                          <a:effectLst/>
                          <a:latin typeface="DINPro" panose="020B0504020101020102" pitchFamily="34" charset="0"/>
                        </a:rPr>
                        <a:t> : Instituer un guichet unique et numérique pour les démarches des candidats à la VAE</a:t>
                      </a:r>
                      <a:endParaRPr lang="fr-FR" sz="1000" b="0" kern="100" dirty="0">
                        <a:effectLst/>
                        <a:latin typeface="DINPro" panose="020B0504020101020102" pitchFamily="34" charset="0"/>
                      </a:endParaRPr>
                    </a:p>
                    <a:p>
                      <a:pPr algn="just">
                        <a:lnSpc>
                          <a:spcPct val="115000"/>
                        </a:lnSpc>
                        <a:spcAft>
                          <a:spcPts val="800"/>
                        </a:spcAft>
                      </a:pPr>
                      <a:r>
                        <a:rPr lang="fr-FR" sz="1000" b="1" kern="0" spc="10" dirty="0">
                          <a:effectLst/>
                          <a:latin typeface="DINPro" panose="020B0504020101020102" pitchFamily="34" charset="0"/>
                        </a:rPr>
                        <a:t>Mission</a:t>
                      </a:r>
                      <a:r>
                        <a:rPr lang="fr-FR" sz="1000" b="0" kern="0" spc="10" dirty="0">
                          <a:effectLst/>
                          <a:latin typeface="DINPro" panose="020B0504020101020102" pitchFamily="34" charset="0"/>
                        </a:rPr>
                        <a:t> : Orienter et accompagner toute personne souhaitant faire une VAE </a:t>
                      </a:r>
                      <a:endParaRPr lang="fr-FR" sz="1000" b="0" kern="100" dirty="0">
                        <a:effectLst/>
                        <a:latin typeface="DINPro" panose="020B0504020101020102" pitchFamily="34" charset="0"/>
                      </a:endParaRPr>
                    </a:p>
                    <a:p>
                      <a:pPr marL="0" lvl="0" indent="0" algn="just">
                        <a:lnSpc>
                          <a:spcPct val="115000"/>
                        </a:lnSpc>
                        <a:spcAft>
                          <a:spcPts val="800"/>
                        </a:spcAft>
                        <a:buFont typeface="Calibri" panose="020F0502020204030204" pitchFamily="34" charset="0"/>
                        <a:buNone/>
                      </a:pPr>
                      <a:r>
                        <a:rPr lang="fr-FR" sz="1000" b="0" kern="0" spc="10" dirty="0">
                          <a:effectLst/>
                          <a:latin typeface="DINPro" panose="020B0504020101020102" pitchFamily="34" charset="0"/>
                        </a:rPr>
                        <a:t>Le GIP contribuera à l’information des personnes et à leur orientation dans l’organisation de leur parcours, à la promotion de la VAE ainsi qu’à l’animation et à la cohérence des pratiques sur le territoire. Il permettra aussi d’assurer le suivi statistique des parcours.</a:t>
                      </a:r>
                      <a:endParaRPr lang="fr-FR" sz="1000" b="0" kern="100" dirty="0">
                        <a:effectLst/>
                        <a:latin typeface="DINPro" panose="020B0504020101020102" pitchFamily="34" charset="0"/>
                      </a:endParaRPr>
                    </a:p>
                    <a:p>
                      <a:pPr algn="just">
                        <a:lnSpc>
                          <a:spcPct val="115000"/>
                        </a:lnSpc>
                        <a:spcAft>
                          <a:spcPts val="800"/>
                        </a:spcAft>
                      </a:pPr>
                      <a:r>
                        <a:rPr lang="fr-FR" sz="1000" b="1" kern="0" spc="10" dirty="0">
                          <a:effectLst/>
                          <a:latin typeface="DINPro" panose="020B0504020101020102" pitchFamily="34" charset="0"/>
                        </a:rPr>
                        <a:t>Les membres de droits </a:t>
                      </a:r>
                      <a:r>
                        <a:rPr lang="fr-FR" sz="1000" b="0" kern="0" spc="10" dirty="0">
                          <a:effectLst/>
                          <a:latin typeface="DINPro" panose="020B0504020101020102" pitchFamily="34" charset="0"/>
                        </a:rPr>
                        <a:t>:  L’État, les Régions, Pôle emploi, l’AFPA, les OPCO, Transition Pro. </a:t>
                      </a:r>
                      <a:endParaRPr lang="fr-FR" sz="1000" b="0" kern="100" dirty="0">
                        <a:effectLst/>
                        <a:latin typeface="DINPro" panose="020B0504020101020102" pitchFamily="34" charset="0"/>
                      </a:endParaRPr>
                    </a:p>
                    <a:p>
                      <a:pPr marL="0" lvl="0" indent="0" algn="just">
                        <a:lnSpc>
                          <a:spcPct val="115000"/>
                        </a:lnSpc>
                        <a:spcAft>
                          <a:spcPts val="800"/>
                        </a:spcAft>
                        <a:buFont typeface="Calibri" panose="020F0502020204030204" pitchFamily="34" charset="0"/>
                        <a:buNone/>
                      </a:pPr>
                      <a:r>
                        <a:rPr lang="fr-FR" sz="1000" b="0" kern="0" spc="10" dirty="0">
                          <a:effectLst/>
                          <a:latin typeface="DINPro" panose="020B0504020101020102" pitchFamily="34" charset="0"/>
                        </a:rPr>
                        <a:t>D’autres personnes morales publiques ou privées pourront adhérer au groupement.</a:t>
                      </a:r>
                      <a:endParaRPr lang="fr-FR" sz="1000" b="0" kern="100" dirty="0">
                        <a:effectLst/>
                        <a:latin typeface="DINPro" panose="020B0504020101020102" pitchFamily="34" charset="0"/>
                      </a:endParaRPr>
                    </a:p>
                  </a:txBody>
                  <a:tcPr marL="63513" marR="63513" marT="0" marB="0"/>
                </a:tc>
                <a:extLst>
                  <a:ext uri="{0D108BD9-81ED-4DB2-BD59-A6C34878D82A}">
                    <a16:rowId xmlns:a16="http://schemas.microsoft.com/office/drawing/2014/main" val="176139717"/>
                  </a:ext>
                </a:extLst>
              </a:tr>
            </a:tbl>
          </a:graphicData>
        </a:graphic>
      </p:graphicFrame>
      <p:sp>
        <p:nvSpPr>
          <p:cNvPr id="7" name="Oval 37">
            <a:extLst>
              <a:ext uri="{FF2B5EF4-FFF2-40B4-BE49-F238E27FC236}">
                <a16:creationId xmlns:a16="http://schemas.microsoft.com/office/drawing/2014/main" id="{33921201-5B67-5994-2686-7E3DE57B73BD}"/>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graphicFrame>
        <p:nvGraphicFramePr>
          <p:cNvPr id="10" name="Tableau 9">
            <a:extLst>
              <a:ext uri="{FF2B5EF4-FFF2-40B4-BE49-F238E27FC236}">
                <a16:creationId xmlns:a16="http://schemas.microsoft.com/office/drawing/2014/main" id="{AF0F760F-3096-D868-25A2-DB8FA0BBA894}"/>
              </a:ext>
            </a:extLst>
          </p:cNvPr>
          <p:cNvGraphicFramePr>
            <a:graphicFrameLocks noGrp="1"/>
          </p:cNvGraphicFramePr>
          <p:nvPr>
            <p:extLst>
              <p:ext uri="{D42A27DB-BD31-4B8C-83A1-F6EECF244321}">
                <p14:modId xmlns:p14="http://schemas.microsoft.com/office/powerpoint/2010/main" val="1099732470"/>
              </p:ext>
            </p:extLst>
          </p:nvPr>
        </p:nvGraphicFramePr>
        <p:xfrm>
          <a:off x="459098" y="4134765"/>
          <a:ext cx="8229600" cy="711571"/>
        </p:xfrm>
        <a:graphic>
          <a:graphicData uri="http://schemas.openxmlformats.org/drawingml/2006/table">
            <a:tbl>
              <a:tblPr firstRow="1" firstCol="1" bandRow="1">
                <a:tableStyleId>{8A107856-5554-42FB-B03E-39F5DBC370BA}</a:tableStyleId>
              </a:tblPr>
              <a:tblGrid>
                <a:gridCol w="8229600">
                  <a:extLst>
                    <a:ext uri="{9D8B030D-6E8A-4147-A177-3AD203B41FA5}">
                      <a16:colId xmlns:a16="http://schemas.microsoft.com/office/drawing/2014/main" val="3460430426"/>
                    </a:ext>
                  </a:extLst>
                </a:gridCol>
              </a:tblGrid>
              <a:tr h="141218">
                <a:tc>
                  <a:txBody>
                    <a:bodyPr/>
                    <a:lstStyle/>
                    <a:p>
                      <a:pPr algn="ctr">
                        <a:lnSpc>
                          <a:spcPct val="107000"/>
                        </a:lnSpc>
                        <a:spcBef>
                          <a:spcPts val="200"/>
                        </a:spcBef>
                      </a:pPr>
                      <a:r>
                        <a:rPr lang="fr-FR" sz="1300" kern="100" dirty="0">
                          <a:solidFill>
                            <a:srgbClr val="A71D17"/>
                          </a:solidFill>
                          <a:effectLst/>
                          <a:latin typeface="DINPro" panose="020B0504020101020102" pitchFamily="34" charset="0"/>
                        </a:rPr>
                        <a:t>5. L’expérimentation d’actions de VAE intégrées au contrat de professionnalisation : VAE INVERSEE</a:t>
                      </a:r>
                      <a:endParaRPr lang="fr-FR" sz="1000" b="1" kern="100" dirty="0">
                        <a:solidFill>
                          <a:srgbClr val="A71D17"/>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63513" marR="63513" marT="0" marB="0"/>
                </a:tc>
                <a:extLst>
                  <a:ext uri="{0D108BD9-81ED-4DB2-BD59-A6C34878D82A}">
                    <a16:rowId xmlns:a16="http://schemas.microsoft.com/office/drawing/2014/main" val="4094115992"/>
                  </a:ext>
                </a:extLst>
              </a:tr>
              <a:tr h="515864">
                <a:tc>
                  <a:txBody>
                    <a:bodyPr/>
                    <a:lstStyle/>
                    <a:p>
                      <a:pPr algn="just">
                        <a:lnSpc>
                          <a:spcPct val="115000"/>
                        </a:lnSpc>
                      </a:pPr>
                      <a:r>
                        <a:rPr lang="fr-FR" sz="1000" b="0" kern="100" spc="10" dirty="0">
                          <a:effectLst/>
                          <a:latin typeface="DINPro" panose="020B0504020101020102" pitchFamily="34" charset="0"/>
                        </a:rPr>
                        <a:t>Afin de favoriser l’accès à la certification et à l’insertion professionnelles dans les secteurs rencontrant des difficultés de recrutement, des expérimentations de contrats de professionnalisation comportant des actions de VAE seront menées pendant 3 ans.</a:t>
                      </a:r>
                      <a:endParaRPr lang="fr-FR" sz="1000" b="0" kern="100" dirty="0">
                        <a:effectLst/>
                        <a:latin typeface="DINPro" panose="020B0504020101020102" pitchFamily="34" charset="0"/>
                      </a:endParaRPr>
                    </a:p>
                    <a:p>
                      <a:pPr algn="l">
                        <a:lnSpc>
                          <a:spcPct val="107000"/>
                        </a:lnSpc>
                        <a:spcAft>
                          <a:spcPts val="800"/>
                        </a:spcAft>
                      </a:pPr>
                      <a:r>
                        <a:rPr lang="fr-FR" sz="1000" kern="100" dirty="0">
                          <a:effectLst/>
                          <a:latin typeface="DINPro" panose="020B0504020101020102" pitchFamily="34" charset="0"/>
                        </a:rPr>
                        <a:t> </a:t>
                      </a:r>
                      <a:endParaRPr lang="fr-FR" sz="1000" kern="100" dirty="0">
                        <a:effectLst/>
                        <a:latin typeface="DINPro" panose="020B0504020101020102"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val="3502461609"/>
                  </a:ext>
                </a:extLst>
              </a:tr>
            </a:tbl>
          </a:graphicData>
        </a:graphic>
      </p:graphicFrame>
      <p:sp>
        <p:nvSpPr>
          <p:cNvPr id="5" name="Oval 37">
            <a:extLst>
              <a:ext uri="{FF2B5EF4-FFF2-40B4-BE49-F238E27FC236}">
                <a16:creationId xmlns:a16="http://schemas.microsoft.com/office/drawing/2014/main" id="{860B9648-0A59-507A-568A-215AA160F2A0}"/>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Tree>
    <p:extLst>
      <p:ext uri="{BB962C8B-B14F-4D97-AF65-F5344CB8AC3E}">
        <p14:creationId xmlns:p14="http://schemas.microsoft.com/office/powerpoint/2010/main" val="22858429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9DF15552-2A61-0E32-E780-FFD4D624113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6E60A5A8-2311-0E94-0597-AC8242AE591D}"/>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1.2</a:t>
            </a:r>
            <a:endParaRPr lang="fr-FR" sz="3600" b="1" dirty="0">
              <a:latin typeface="DINPro-Regular" panose="02000503030000020004" pitchFamily="2" charset="0"/>
            </a:endParaRPr>
          </a:p>
        </p:txBody>
      </p:sp>
      <p:sp>
        <p:nvSpPr>
          <p:cNvPr id="9" name="Rectangle 8">
            <a:extLst>
              <a:ext uri="{FF2B5EF4-FFF2-40B4-BE49-F238E27FC236}">
                <a16:creationId xmlns:a16="http://schemas.microsoft.com/office/drawing/2014/main" id="{7AFD20E7-6046-0BF7-68F5-EE52432580CA}"/>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rPr>
              <a:t>VAE</a:t>
            </a:r>
          </a:p>
        </p:txBody>
      </p:sp>
      <p:sp>
        <p:nvSpPr>
          <p:cNvPr id="11" name="ZoneTexte 10">
            <a:extLst>
              <a:ext uri="{FF2B5EF4-FFF2-40B4-BE49-F238E27FC236}">
                <a16:creationId xmlns:a16="http://schemas.microsoft.com/office/drawing/2014/main" id="{43A2579D-2C35-6366-CCCF-3BD6CD9E4FF0}"/>
              </a:ext>
            </a:extLst>
          </p:cNvPr>
          <p:cNvSpPr txBox="1"/>
          <p:nvPr/>
        </p:nvSpPr>
        <p:spPr>
          <a:xfrm>
            <a:off x="-9615" y="824692"/>
            <a:ext cx="7262464" cy="400110"/>
          </a:xfrm>
          <a:prstGeom prst="rect">
            <a:avLst/>
          </a:prstGeom>
          <a:noFill/>
        </p:spPr>
        <p:txBody>
          <a:bodyPr wrap="square">
            <a:spAutoFit/>
          </a:bodyPr>
          <a:lstStyle/>
          <a:p>
            <a:r>
              <a:rPr lang="fr-FR" sz="2000" dirty="0">
                <a:solidFill>
                  <a:srgbClr val="1B345C"/>
                </a:solidFill>
                <a:latin typeface="DINPro" panose="020B0504020101020102" pitchFamily="34" charset="0"/>
              </a:rPr>
              <a:t>Les 6 changements majeurs envisagés en 2023 pour la VAE</a:t>
            </a:r>
          </a:p>
        </p:txBody>
      </p:sp>
      <p:graphicFrame>
        <p:nvGraphicFramePr>
          <p:cNvPr id="5" name="Tableau 4">
            <a:extLst>
              <a:ext uri="{FF2B5EF4-FFF2-40B4-BE49-F238E27FC236}">
                <a16:creationId xmlns:a16="http://schemas.microsoft.com/office/drawing/2014/main" id="{9D07E06C-71E9-BAC1-59FD-8AE220F704FB}"/>
              </a:ext>
            </a:extLst>
          </p:cNvPr>
          <p:cNvGraphicFramePr>
            <a:graphicFrameLocks noGrp="1"/>
          </p:cNvGraphicFramePr>
          <p:nvPr>
            <p:extLst>
              <p:ext uri="{D42A27DB-BD31-4B8C-83A1-F6EECF244321}">
                <p14:modId xmlns:p14="http://schemas.microsoft.com/office/powerpoint/2010/main" val="1675946842"/>
              </p:ext>
            </p:extLst>
          </p:nvPr>
        </p:nvGraphicFramePr>
        <p:xfrm>
          <a:off x="457201" y="1329922"/>
          <a:ext cx="8229598" cy="2936907"/>
        </p:xfrm>
        <a:graphic>
          <a:graphicData uri="http://schemas.openxmlformats.org/drawingml/2006/table">
            <a:tbl>
              <a:tblPr firstRow="1" firstCol="1" bandRow="1">
                <a:tableStyleId>{8A107856-5554-42FB-B03E-39F5DBC370BA}</a:tableStyleId>
              </a:tblPr>
              <a:tblGrid>
                <a:gridCol w="4114799">
                  <a:extLst>
                    <a:ext uri="{9D8B030D-6E8A-4147-A177-3AD203B41FA5}">
                      <a16:colId xmlns:a16="http://schemas.microsoft.com/office/drawing/2014/main" val="2763911700"/>
                    </a:ext>
                  </a:extLst>
                </a:gridCol>
                <a:gridCol w="4114799">
                  <a:extLst>
                    <a:ext uri="{9D8B030D-6E8A-4147-A177-3AD203B41FA5}">
                      <a16:colId xmlns:a16="http://schemas.microsoft.com/office/drawing/2014/main" val="2238880311"/>
                    </a:ext>
                  </a:extLst>
                </a:gridCol>
              </a:tblGrid>
              <a:tr h="223481">
                <a:tc gridSpan="2">
                  <a:txBody>
                    <a:bodyPr/>
                    <a:lstStyle/>
                    <a:p>
                      <a:pPr algn="ctr">
                        <a:lnSpc>
                          <a:spcPct val="115000"/>
                        </a:lnSpc>
                        <a:spcAft>
                          <a:spcPts val="800"/>
                        </a:spcAft>
                      </a:pPr>
                      <a:r>
                        <a:rPr lang="fr-FR" sz="1100" b="1" kern="0" dirty="0">
                          <a:solidFill>
                            <a:srgbClr val="A71D17"/>
                          </a:solidFill>
                          <a:effectLst/>
                          <a:latin typeface="DINPro" panose="020B0504020101020102" pitchFamily="34" charset="0"/>
                        </a:rPr>
                        <a:t>6- Le financement des frais par les associations Transitions pro</a:t>
                      </a:r>
                      <a:endParaRPr lang="fr-FR" sz="900" b="1"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endParaRPr>
                    </a:p>
                  </a:txBody>
                  <a:tcPr marL="55381" marR="55381" marT="0" marB="0"/>
                </a:tc>
                <a:tc hMerge="1">
                  <a:txBody>
                    <a:bodyPr/>
                    <a:lstStyle/>
                    <a:p>
                      <a:endParaRPr lang="fr-FR"/>
                    </a:p>
                  </a:txBody>
                  <a:tcPr/>
                </a:tc>
                <a:extLst>
                  <a:ext uri="{0D108BD9-81ED-4DB2-BD59-A6C34878D82A}">
                    <a16:rowId xmlns:a16="http://schemas.microsoft.com/office/drawing/2014/main" val="1610373361"/>
                  </a:ext>
                </a:extLst>
              </a:tr>
              <a:tr h="155632">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fr-FR" sz="1000" strike="noStrike" kern="100" dirty="0">
                          <a:effectLst/>
                          <a:latin typeface="DINPro" panose="020B0504020101020102" pitchFamily="34" charset="0"/>
                        </a:rPr>
                        <a:t>Actuellement</a:t>
                      </a:r>
                      <a:endParaRPr lang="fr-FR" sz="1100" b="1" strike="noStrike" kern="100" dirty="0">
                        <a:solidFill>
                          <a:srgbClr val="1F3763"/>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55381" marR="55381" marT="0" marB="0"/>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fr-FR" sz="900" b="1" kern="100" dirty="0">
                          <a:effectLst/>
                          <a:latin typeface="DINPro" panose="020B0504020101020102" pitchFamily="34" charset="0"/>
                        </a:rPr>
                        <a:t>Avec la réforme VAE en 2023</a:t>
                      </a:r>
                      <a:endParaRPr lang="fr-FR" sz="900" b="1" kern="100" dirty="0">
                        <a:solidFill>
                          <a:srgbClr val="1F3763"/>
                        </a:solidFill>
                        <a:effectLst/>
                        <a:latin typeface="DINPro" panose="020B0504020101020102" pitchFamily="34" charset="0"/>
                        <a:ea typeface="Times New Roman" panose="02020603050405020304" pitchFamily="18" charset="0"/>
                        <a:cs typeface="Times New Roman" panose="02020603050405020304" pitchFamily="18" charset="0"/>
                      </a:endParaRPr>
                    </a:p>
                  </a:txBody>
                  <a:tcPr marL="55381" marR="55381" marT="0" marB="0"/>
                </a:tc>
                <a:extLst>
                  <a:ext uri="{0D108BD9-81ED-4DB2-BD59-A6C34878D82A}">
                    <a16:rowId xmlns:a16="http://schemas.microsoft.com/office/drawing/2014/main" val="2817351678"/>
                  </a:ext>
                </a:extLst>
              </a:tr>
              <a:tr h="2553723">
                <a:tc>
                  <a:txBody>
                    <a:bodyPr/>
                    <a:lstStyle/>
                    <a:p>
                      <a:pPr marL="0" lvl="0" indent="0" algn="l">
                        <a:lnSpc>
                          <a:spcPct val="115000"/>
                        </a:lnSpc>
                        <a:buFont typeface="Calibri" panose="020F0502020204030204" pitchFamily="34" charset="0"/>
                        <a:buNone/>
                      </a:pPr>
                      <a:r>
                        <a:rPr lang="fr-FR" sz="900" b="0" kern="100" spc="10" dirty="0">
                          <a:effectLst/>
                          <a:latin typeface="DINPro" panose="020B0504020101020102" pitchFamily="34" charset="0"/>
                        </a:rPr>
                        <a:t>LE CPF</a:t>
                      </a:r>
                      <a:endParaRPr lang="fr-FR" sz="900" b="0" kern="100" dirty="0">
                        <a:effectLst/>
                        <a:latin typeface="DINPro" panose="020B0504020101020102" pitchFamily="34" charset="0"/>
                      </a:endParaRPr>
                    </a:p>
                    <a:p>
                      <a:pPr marL="0" lvl="0" indent="0" algn="l">
                        <a:lnSpc>
                          <a:spcPct val="115000"/>
                        </a:lnSpc>
                        <a:buFont typeface="Calibri" panose="020F0502020204030204" pitchFamily="34" charset="0"/>
                        <a:buNone/>
                      </a:pPr>
                      <a:r>
                        <a:rPr lang="fr-FR" sz="900" b="0" kern="100" spc="10" dirty="0">
                          <a:effectLst/>
                          <a:latin typeface="DINPro" panose="020B0504020101020102" pitchFamily="34" charset="0"/>
                        </a:rPr>
                        <a:t>Pôle Emploi</a:t>
                      </a:r>
                      <a:endParaRPr lang="fr-FR" sz="900" b="0" kern="100" dirty="0">
                        <a:effectLst/>
                        <a:latin typeface="DINPro" panose="020B0504020101020102" pitchFamily="34" charset="0"/>
                      </a:endParaRPr>
                    </a:p>
                    <a:p>
                      <a:pPr marL="0" lvl="0" indent="0" algn="l">
                        <a:lnSpc>
                          <a:spcPct val="115000"/>
                        </a:lnSpc>
                        <a:buFont typeface="Calibri" panose="020F0502020204030204" pitchFamily="34" charset="0"/>
                        <a:buNone/>
                      </a:pPr>
                      <a:r>
                        <a:rPr lang="fr-FR" sz="900" b="0" kern="100" spc="10" dirty="0">
                          <a:effectLst/>
                          <a:latin typeface="DINPro" panose="020B0504020101020102" pitchFamily="34" charset="0"/>
                        </a:rPr>
                        <a:t>OPCO</a:t>
                      </a:r>
                      <a:endParaRPr lang="fr-FR" sz="900" b="0" kern="100" dirty="0">
                        <a:effectLst/>
                        <a:latin typeface="DINPro" panose="020B0504020101020102" pitchFamily="34" charset="0"/>
                      </a:endParaRPr>
                    </a:p>
                    <a:p>
                      <a:pPr marL="0" lvl="0" indent="0" algn="l">
                        <a:lnSpc>
                          <a:spcPct val="115000"/>
                        </a:lnSpc>
                        <a:spcAft>
                          <a:spcPts val="800"/>
                        </a:spcAft>
                        <a:buFont typeface="Calibri" panose="020F0502020204030204" pitchFamily="34" charset="0"/>
                        <a:buNone/>
                      </a:pPr>
                      <a:r>
                        <a:rPr lang="fr-FR" sz="900" b="0" kern="100" spc="10" dirty="0">
                          <a:effectLst/>
                          <a:latin typeface="DINPro" panose="020B0504020101020102" pitchFamily="34" charset="0"/>
                        </a:rPr>
                        <a:t>Employeur via le PDC</a:t>
                      </a:r>
                      <a:endParaRPr lang="fr-FR" sz="900" b="0" kern="100" dirty="0">
                        <a:effectLst/>
                        <a:latin typeface="DINPro" panose="020B0504020101020102" pitchFamily="34" charset="0"/>
                      </a:endParaRPr>
                    </a:p>
                    <a:p>
                      <a:pPr algn="l">
                        <a:lnSpc>
                          <a:spcPct val="115000"/>
                        </a:lnSpc>
                        <a:spcAft>
                          <a:spcPts val="800"/>
                        </a:spcAft>
                      </a:pPr>
                      <a:r>
                        <a:rPr lang="fr-FR" sz="900" kern="100" spc="10" dirty="0">
                          <a:effectLst/>
                          <a:latin typeface="DINPro" panose="020B0504020101020102" pitchFamily="34" charset="0"/>
                        </a:rPr>
                        <a:t> </a:t>
                      </a:r>
                      <a:endParaRPr lang="fr-FR" sz="900" kern="100" dirty="0">
                        <a:effectLst/>
                        <a:latin typeface="DINPro" panose="020B0504020101020102" pitchFamily="34" charset="0"/>
                      </a:endParaRPr>
                    </a:p>
                    <a:p>
                      <a:pPr algn="l">
                        <a:lnSpc>
                          <a:spcPct val="115000"/>
                        </a:lnSpc>
                        <a:spcAft>
                          <a:spcPts val="800"/>
                        </a:spcAft>
                      </a:pPr>
                      <a:r>
                        <a:rPr lang="fr-FR" sz="900" kern="100" dirty="0">
                          <a:effectLst/>
                          <a:latin typeface="DINPro" panose="020B0504020101020102" pitchFamily="34" charset="0"/>
                        </a:rPr>
                        <a:t> </a:t>
                      </a:r>
                      <a:endParaRPr lang="fr-FR" sz="900" kern="100" dirty="0">
                        <a:effectLst/>
                        <a:latin typeface="DINPro" panose="020B0504020101020102" pitchFamily="34" charset="0"/>
                        <a:ea typeface="Calibri" panose="020F0502020204030204" pitchFamily="34" charset="0"/>
                        <a:cs typeface="Times New Roman" panose="02020603050405020304" pitchFamily="18" charset="0"/>
                      </a:endParaRPr>
                    </a:p>
                  </a:txBody>
                  <a:tcPr marL="55381" marR="55381" marT="0" marB="0"/>
                </a:tc>
                <a:tc>
                  <a:txBody>
                    <a:bodyPr/>
                    <a:lstStyle/>
                    <a:p>
                      <a:pPr marL="0" lvl="0" indent="0" algn="just">
                        <a:lnSpc>
                          <a:spcPct val="115000"/>
                        </a:lnSpc>
                        <a:spcAft>
                          <a:spcPts val="800"/>
                        </a:spcAft>
                        <a:buFont typeface="Calibri" panose="020F0502020204030204" pitchFamily="34" charset="0"/>
                        <a:buNone/>
                      </a:pPr>
                      <a:r>
                        <a:rPr lang="fr-FR" sz="900" kern="0" spc="10" dirty="0">
                          <a:effectLst/>
                          <a:latin typeface="DINPro" panose="020B0504020101020102" pitchFamily="34" charset="0"/>
                        </a:rPr>
                        <a:t>Transition Pro pourra prendre en charge les frais afférents à une procédure de VAE, sous réserve du caractère réel et sérieux du projet.</a:t>
                      </a:r>
                      <a:endParaRPr lang="fr-FR" sz="900" kern="100" dirty="0">
                        <a:effectLst/>
                        <a:latin typeface="DINPro" panose="020B0504020101020102" pitchFamily="34" charset="0"/>
                      </a:endParaRPr>
                    </a:p>
                    <a:p>
                      <a:pPr algn="just">
                        <a:lnSpc>
                          <a:spcPct val="115000"/>
                        </a:lnSpc>
                        <a:spcAft>
                          <a:spcPts val="800"/>
                        </a:spcAft>
                      </a:pPr>
                      <a:r>
                        <a:rPr lang="fr-FR" sz="900" kern="0" spc="10" dirty="0">
                          <a:effectLst/>
                          <a:latin typeface="DINPro" panose="020B0504020101020102" pitchFamily="34" charset="0"/>
                        </a:rPr>
                        <a:t>Les modalités devraient reprendre celles de l’ordonnance n° 2020-387 du 1er avril 2020 intervenue pour faire face aux effets de la pandémie de Covid 19 sur la formation professionnelle.</a:t>
                      </a:r>
                      <a:endParaRPr lang="fr-FR" sz="900" kern="100" dirty="0">
                        <a:effectLst/>
                        <a:latin typeface="DINPro" panose="020B0504020101020102" pitchFamily="34" charset="0"/>
                      </a:endParaRPr>
                    </a:p>
                    <a:p>
                      <a:pPr marL="0" lvl="0" indent="0" algn="just">
                        <a:lnSpc>
                          <a:spcPct val="115000"/>
                        </a:lnSpc>
                        <a:buFont typeface="Calibri" panose="020F0502020204030204" pitchFamily="34" charset="0"/>
                        <a:buNone/>
                      </a:pPr>
                      <a:r>
                        <a:rPr lang="fr-FR" sz="900" kern="0" spc="10" dirty="0">
                          <a:effectLst/>
                          <a:latin typeface="DINPro" panose="020B0504020101020102" pitchFamily="34" charset="0"/>
                        </a:rPr>
                        <a:t>Montant forfaitaire dans la limite de 3 000 € et concerne : </a:t>
                      </a:r>
                      <a:endParaRPr lang="fr-FR" sz="900" kern="100" dirty="0">
                        <a:effectLst/>
                        <a:latin typeface="DINPro" panose="020B0504020101020102" pitchFamily="34" charset="0"/>
                      </a:endParaRPr>
                    </a:p>
                    <a:p>
                      <a:pPr marL="342900" lvl="0" indent="-342900" algn="just">
                        <a:lnSpc>
                          <a:spcPct val="115000"/>
                        </a:lnSpc>
                        <a:buFont typeface="Symbol" panose="05050102010706020507" pitchFamily="18" charset="2"/>
                        <a:buChar char=""/>
                      </a:pPr>
                      <a:r>
                        <a:rPr lang="fr-FR" sz="900" kern="0" dirty="0">
                          <a:effectLst/>
                          <a:latin typeface="DINPro" panose="020B0504020101020102" pitchFamily="34" charset="0"/>
                        </a:rPr>
                        <a:t>Les frais de positionnement du bénéficiaire</a:t>
                      </a:r>
                      <a:endParaRPr lang="fr-FR" sz="900" kern="100" dirty="0">
                        <a:effectLst/>
                        <a:latin typeface="DINPro" panose="020B0504020101020102" pitchFamily="34" charset="0"/>
                      </a:endParaRPr>
                    </a:p>
                    <a:p>
                      <a:pPr marL="342900" lvl="0" indent="-342900" algn="just">
                        <a:lnSpc>
                          <a:spcPct val="115000"/>
                        </a:lnSpc>
                        <a:buFont typeface="Symbol" panose="05050102010706020507" pitchFamily="18" charset="2"/>
                        <a:buChar char=""/>
                      </a:pPr>
                      <a:r>
                        <a:rPr lang="fr-FR" sz="900" kern="0" dirty="0">
                          <a:effectLst/>
                          <a:latin typeface="DINPro" panose="020B0504020101020102" pitchFamily="34" charset="0"/>
                        </a:rPr>
                        <a:t>Les frais d’accompagnement à la constitution des dossiers de recevabilité et de préparation au jury de validation des acquis de l’expérience</a:t>
                      </a:r>
                      <a:endParaRPr lang="fr-FR" sz="900" kern="100" dirty="0">
                        <a:effectLst/>
                        <a:latin typeface="DINPro" panose="020B0504020101020102" pitchFamily="34" charset="0"/>
                      </a:endParaRPr>
                    </a:p>
                    <a:p>
                      <a:pPr marL="342900" lvl="0" indent="-342900" algn="just">
                        <a:lnSpc>
                          <a:spcPct val="115000"/>
                        </a:lnSpc>
                        <a:spcAft>
                          <a:spcPts val="800"/>
                        </a:spcAft>
                        <a:buFont typeface="Symbol" panose="05050102010706020507" pitchFamily="18" charset="2"/>
                        <a:buChar char=""/>
                      </a:pPr>
                      <a:r>
                        <a:rPr lang="fr-FR" sz="900" kern="0" dirty="0">
                          <a:effectLst/>
                          <a:latin typeface="DINPro" panose="020B0504020101020102" pitchFamily="34" charset="0"/>
                        </a:rPr>
                        <a:t>Les frais afférents à ces jurys.</a:t>
                      </a:r>
                      <a:endParaRPr lang="fr-FR" sz="900" kern="100" dirty="0">
                        <a:effectLst/>
                        <a:latin typeface="DINPro" panose="020B0504020101020102" pitchFamily="34" charset="0"/>
                      </a:endParaRPr>
                    </a:p>
                    <a:p>
                      <a:pPr algn="just">
                        <a:lnSpc>
                          <a:spcPct val="115000"/>
                        </a:lnSpc>
                        <a:spcAft>
                          <a:spcPts val="800"/>
                        </a:spcAft>
                      </a:pPr>
                      <a:r>
                        <a:rPr lang="fr-FR" sz="900" kern="0" spc="10" dirty="0">
                          <a:effectLst/>
                          <a:latin typeface="DINPro" panose="020B0504020101020102" pitchFamily="34" charset="0"/>
                        </a:rPr>
                        <a:t>Financement  toujours possible par l’employeur, un OPCO, Pôle Emploi ou le CPF.</a:t>
                      </a:r>
                      <a:endParaRPr lang="fr-FR" sz="900" kern="100" dirty="0">
                        <a:effectLst/>
                        <a:latin typeface="DINPro" panose="020B0504020101020102" pitchFamily="34" charset="0"/>
                      </a:endParaRPr>
                    </a:p>
                  </a:txBody>
                  <a:tcPr marL="55381" marR="55381" marT="0" marB="0"/>
                </a:tc>
                <a:extLst>
                  <a:ext uri="{0D108BD9-81ED-4DB2-BD59-A6C34878D82A}">
                    <a16:rowId xmlns:a16="http://schemas.microsoft.com/office/drawing/2014/main" val="2435915677"/>
                  </a:ext>
                </a:extLst>
              </a:tr>
            </a:tbl>
          </a:graphicData>
        </a:graphic>
      </p:graphicFrame>
      <p:sp>
        <p:nvSpPr>
          <p:cNvPr id="4" name="Oval 37">
            <a:extLst>
              <a:ext uri="{FF2B5EF4-FFF2-40B4-BE49-F238E27FC236}">
                <a16:creationId xmlns:a16="http://schemas.microsoft.com/office/drawing/2014/main" id="{901BF927-6747-5F64-4075-EFC495002A00}"/>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7" name="Image 6">
            <a:extLst>
              <a:ext uri="{FF2B5EF4-FFF2-40B4-BE49-F238E27FC236}">
                <a16:creationId xmlns:a16="http://schemas.microsoft.com/office/drawing/2014/main" id="{BCDBCA8C-FD04-CBE0-EF6D-7DC198AD01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4" y="4266829"/>
            <a:ext cx="1884703" cy="897209"/>
          </a:xfrm>
          <a:prstGeom prst="rect">
            <a:avLst/>
          </a:prstGeom>
        </p:spPr>
      </p:pic>
      <p:sp>
        <p:nvSpPr>
          <p:cNvPr id="3" name="Oval 37">
            <a:extLst>
              <a:ext uri="{FF2B5EF4-FFF2-40B4-BE49-F238E27FC236}">
                <a16:creationId xmlns:a16="http://schemas.microsoft.com/office/drawing/2014/main" id="{3A5180F7-F09A-018C-FE7F-7E295B7D5028}"/>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Tree>
    <p:extLst>
      <p:ext uri="{BB962C8B-B14F-4D97-AF65-F5344CB8AC3E}">
        <p14:creationId xmlns:p14="http://schemas.microsoft.com/office/powerpoint/2010/main" val="32570013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EA8C3-6B99-D49D-BB06-42996FEDE23D}"/>
              </a:ext>
            </a:extLst>
          </p:cNvPr>
          <p:cNvSpPr>
            <a:spLocks noGrp="1"/>
          </p:cNvSpPr>
          <p:nvPr>
            <p:ph type="title"/>
          </p:nvPr>
        </p:nvSpPr>
        <p:spPr>
          <a:xfrm>
            <a:off x="-966" y="800100"/>
            <a:ext cx="7056784" cy="591488"/>
          </a:xfrm>
        </p:spPr>
        <p:txBody>
          <a:bodyPr>
            <a:normAutofit/>
          </a:bodyPr>
          <a:lstStyle/>
          <a:p>
            <a:pPr algn="l"/>
            <a:r>
              <a:rPr lang="fr-FR" sz="2000" dirty="0">
                <a:solidFill>
                  <a:srgbClr val="A71D17"/>
                </a:solidFill>
                <a:latin typeface="DINPro" panose="020B0504020101020102" pitchFamily="34" charset="0"/>
              </a:rPr>
              <a:t>Quel constat ? Quelles propositions en 2023 ?</a:t>
            </a:r>
          </a:p>
        </p:txBody>
      </p:sp>
      <p:sp>
        <p:nvSpPr>
          <p:cNvPr id="3" name="Espace réservé du contenu 2">
            <a:extLst>
              <a:ext uri="{FF2B5EF4-FFF2-40B4-BE49-F238E27FC236}">
                <a16:creationId xmlns:a16="http://schemas.microsoft.com/office/drawing/2014/main" id="{FE68E3C4-B82C-BE9A-C246-0441E3B0356B}"/>
              </a:ext>
            </a:extLst>
          </p:cNvPr>
          <p:cNvSpPr>
            <a:spLocks noGrp="1"/>
          </p:cNvSpPr>
          <p:nvPr>
            <p:ph idx="1"/>
          </p:nvPr>
        </p:nvSpPr>
        <p:spPr>
          <a:xfrm>
            <a:off x="-2454" y="1502744"/>
            <a:ext cx="9146454" cy="3148856"/>
          </a:xfrm>
        </p:spPr>
        <p:txBody>
          <a:bodyPr>
            <a:normAutofit/>
          </a:bodyPr>
          <a:lstStyle/>
          <a:p>
            <a:pPr marL="0" indent="0" algn="just">
              <a:lnSpc>
                <a:spcPct val="107000"/>
              </a:lnSpc>
              <a:spcAft>
                <a:spcPts val="800"/>
              </a:spcAft>
              <a:buNone/>
            </a:pPr>
            <a:r>
              <a:rPr lang="fr-FR" sz="1100" u="sng" kern="100" dirty="0">
                <a:effectLst/>
                <a:latin typeface="DINPro" panose="020B0504020101020102" pitchFamily="34" charset="0"/>
                <a:ea typeface="Calibri" panose="020F0502020204030204" pitchFamily="34" charset="0"/>
                <a:cs typeface="Times New Roman" panose="02020603050405020304" pitchFamily="18" charset="0"/>
              </a:rPr>
              <a:t>Remarques des CIBC embarqués dans l’expérimentation </a:t>
            </a:r>
            <a:r>
              <a:rPr lang="fr-FR" sz="1100" u="sng" kern="100" dirty="0" err="1">
                <a:effectLst/>
                <a:latin typeface="DINPro" panose="020B0504020101020102" pitchFamily="34" charset="0"/>
                <a:ea typeface="Calibri" panose="020F0502020204030204" pitchFamily="34" charset="0"/>
                <a:cs typeface="Times New Roman" panose="02020603050405020304" pitchFamily="18" charset="0"/>
              </a:rPr>
              <a:t>ReVA</a:t>
            </a:r>
            <a:r>
              <a:rPr lang="fr-FR" sz="1100" u="sng" kern="100" dirty="0">
                <a:effectLst/>
                <a:latin typeface="DINPro" panose="020B0504020101020102" pitchFamily="34" charset="0"/>
                <a:ea typeface="Calibri" panose="020F0502020204030204" pitchFamily="34" charset="0"/>
                <a:cs typeface="Times New Roman" panose="02020603050405020304" pitchFamily="18" charset="0"/>
              </a:rPr>
              <a:t> :</a:t>
            </a:r>
            <a:endParaRPr lang="fr-FR" sz="1100" kern="100" dirty="0">
              <a:effectLst/>
              <a:latin typeface="DINPro" panose="020B0504020101020102" pitchFamily="34" charset="0"/>
              <a:ea typeface="Calibri" panose="020F0502020204030204" pitchFamily="34" charset="0"/>
              <a:cs typeface="Times New Roman" panose="02020603050405020304" pitchFamily="18" charset="0"/>
            </a:endParaRPr>
          </a:p>
          <a:p>
            <a:pPr lvl="0" algn="just">
              <a:lnSpc>
                <a:spcPct val="107000"/>
              </a:lnSpc>
              <a:buClr>
                <a:srgbClr val="E37224"/>
              </a:buClr>
              <a:buFont typeface="Wingdings" panose="05000000000000000000" pitchFamily="2" charset="2"/>
              <a:buChar char="ð"/>
            </a:pPr>
            <a:r>
              <a:rPr lang="fr-FR" sz="1100" kern="100" dirty="0">
                <a:effectLst/>
                <a:latin typeface="DINPro" panose="020B0504020101020102" pitchFamily="34" charset="0"/>
                <a:ea typeface="Calibri" panose="020F0502020204030204" pitchFamily="34" charset="0"/>
                <a:cs typeface="Times New Roman" panose="02020603050405020304" pitchFamily="18" charset="0"/>
              </a:rPr>
              <a:t>Que le </a:t>
            </a:r>
            <a:r>
              <a:rPr lang="fr-FR" sz="11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rPr>
              <a:t>législateur s’approprie le retour </a:t>
            </a:r>
            <a:r>
              <a:rPr lang="fr-FR" sz="1100" kern="100" dirty="0">
                <a:solidFill>
                  <a:srgbClr val="A71D17"/>
                </a:solidFill>
                <a:latin typeface="DINPro" panose="020B0504020101020102" pitchFamily="34" charset="0"/>
                <a:cs typeface="Times New Roman" panose="02020603050405020304" pitchFamily="18" charset="0"/>
              </a:rPr>
              <a:t>d’expérience ; qu’il n’agisse </a:t>
            </a:r>
            <a:r>
              <a:rPr lang="fr-FR" sz="11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rPr>
              <a:t>pas avant d’avoir les remontées des expérimentateurs</a:t>
            </a:r>
          </a:p>
          <a:p>
            <a:pPr lvl="0" algn="just">
              <a:lnSpc>
                <a:spcPct val="107000"/>
              </a:lnSpc>
              <a:buClr>
                <a:srgbClr val="E37224"/>
              </a:buClr>
              <a:buFont typeface="Wingdings" panose="05000000000000000000" pitchFamily="2" charset="2"/>
              <a:buChar char="ð"/>
            </a:pPr>
            <a:r>
              <a:rPr lang="fr-FR" sz="1100" kern="100" dirty="0">
                <a:effectLst/>
                <a:latin typeface="DINPro" panose="020B0504020101020102" pitchFamily="34" charset="0"/>
                <a:ea typeface="Calibri" panose="020F0502020204030204" pitchFamily="34" charset="0"/>
                <a:cs typeface="Times New Roman" panose="02020603050405020304" pitchFamily="18" charset="0"/>
              </a:rPr>
              <a:t>Qu’il y ait </a:t>
            </a:r>
            <a:r>
              <a:rPr lang="fr-FR" sz="11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rPr>
              <a:t>consolidation de la simplification</a:t>
            </a:r>
            <a:r>
              <a:rPr lang="fr-FR" sz="1100" kern="100" dirty="0">
                <a:effectLst/>
                <a:latin typeface="DINPro" panose="020B0504020101020102" pitchFamily="34" charset="0"/>
                <a:ea typeface="Calibri" panose="020F0502020204030204" pitchFamily="34" charset="0"/>
                <a:cs typeface="Times New Roman" panose="02020603050405020304" pitchFamily="18" charset="0"/>
              </a:rPr>
              <a:t>, de la faisabilité (en termes de preuves et de temps) et de la mise en place des jurys (en termes de temps et de notification)</a:t>
            </a:r>
          </a:p>
          <a:p>
            <a:pPr lvl="0" algn="just">
              <a:lnSpc>
                <a:spcPct val="107000"/>
              </a:lnSpc>
              <a:buClr>
                <a:srgbClr val="E37224"/>
              </a:buClr>
              <a:buFont typeface="Wingdings" panose="05000000000000000000" pitchFamily="2" charset="2"/>
              <a:buChar char="ð"/>
            </a:pPr>
            <a:r>
              <a:rPr lang="fr-FR" sz="1100" kern="100" dirty="0">
                <a:effectLst/>
                <a:latin typeface="DINPro" panose="020B0504020101020102" pitchFamily="34" charset="0"/>
                <a:ea typeface="Calibri" panose="020F0502020204030204" pitchFamily="34" charset="0"/>
                <a:cs typeface="Times New Roman" panose="02020603050405020304" pitchFamily="18" charset="0"/>
              </a:rPr>
              <a:t>Que la </a:t>
            </a:r>
            <a:r>
              <a:rPr lang="fr-FR" sz="11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rPr>
              <a:t>mission Architecte de Parcours ne soit pas dissociée de celle d’accompagnement </a:t>
            </a:r>
            <a:r>
              <a:rPr lang="fr-FR" sz="1100" kern="100" dirty="0">
                <a:effectLst/>
                <a:latin typeface="DINPro" panose="020B0504020101020102" pitchFamily="34" charset="0"/>
                <a:ea typeface="Calibri" panose="020F0502020204030204" pitchFamily="34" charset="0"/>
                <a:cs typeface="Times New Roman" panose="02020603050405020304" pitchFamily="18" charset="0"/>
              </a:rPr>
              <a:t>(ce constat est partagé par l’équipe Beta Gouv)</a:t>
            </a:r>
          </a:p>
          <a:p>
            <a:pPr lvl="0" algn="just">
              <a:lnSpc>
                <a:spcPct val="107000"/>
              </a:lnSpc>
              <a:buClr>
                <a:srgbClr val="E37224"/>
              </a:buClr>
              <a:buFont typeface="Wingdings" panose="05000000000000000000" pitchFamily="2" charset="2"/>
              <a:buChar char="ð"/>
            </a:pPr>
            <a:r>
              <a:rPr lang="fr-FR" sz="1100" kern="100" dirty="0">
                <a:effectLst/>
                <a:latin typeface="DINPro" panose="020B0504020101020102" pitchFamily="34" charset="0"/>
                <a:ea typeface="Calibri" panose="020F0502020204030204" pitchFamily="34" charset="0"/>
                <a:cs typeface="Times New Roman" panose="02020603050405020304" pitchFamily="18" charset="0"/>
              </a:rPr>
              <a:t>Que l’on </a:t>
            </a:r>
            <a:r>
              <a:rPr lang="fr-FR" sz="11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rPr>
              <a:t>passe d’un accompagnement VAE Généraliste à un accompagnement Expert </a:t>
            </a:r>
            <a:r>
              <a:rPr lang="fr-FR" sz="1100" kern="100" dirty="0">
                <a:effectLst/>
                <a:latin typeface="DINPro" panose="020B0504020101020102" pitchFamily="34" charset="0"/>
                <a:ea typeface="Calibri" panose="020F0502020204030204" pitchFamily="34" charset="0"/>
                <a:cs typeface="Times New Roman" panose="02020603050405020304" pitchFamily="18" charset="0"/>
              </a:rPr>
              <a:t>: pouvoir se positionner sur certaines certifications est un garant d’un niveau d’expertise renforcé des Architectes/accompagnateurs</a:t>
            </a:r>
          </a:p>
          <a:p>
            <a:pPr lvl="0" algn="just">
              <a:lnSpc>
                <a:spcPct val="107000"/>
              </a:lnSpc>
              <a:buClr>
                <a:srgbClr val="E37224"/>
              </a:buClr>
              <a:buFont typeface="Wingdings" panose="05000000000000000000" pitchFamily="2" charset="2"/>
              <a:buChar char="ð"/>
            </a:pPr>
            <a:r>
              <a:rPr lang="fr-FR" sz="1100" kern="100" dirty="0">
                <a:effectLst/>
                <a:latin typeface="DINPro" panose="020B0504020101020102" pitchFamily="34" charset="0"/>
                <a:ea typeface="Calibri" panose="020F0502020204030204" pitchFamily="34" charset="0"/>
                <a:cs typeface="Times New Roman" panose="02020603050405020304" pitchFamily="18" charset="0"/>
              </a:rPr>
              <a:t>Que le </a:t>
            </a:r>
            <a:r>
              <a:rPr lang="fr-FR" sz="11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rPr>
              <a:t>temps dédié à la mission Architecte de Parcours soit revu à la hausse </a:t>
            </a:r>
            <a:r>
              <a:rPr lang="fr-FR" sz="1100" kern="100" dirty="0">
                <a:effectLst/>
                <a:latin typeface="DINPro" panose="020B0504020101020102" pitchFamily="34" charset="0"/>
                <a:ea typeface="Calibri" panose="020F0502020204030204" pitchFamily="34" charset="0"/>
                <a:cs typeface="Times New Roman" panose="02020603050405020304" pitchFamily="18" charset="0"/>
              </a:rPr>
              <a:t>par rapport à ce qui est expérimenté actuellement dans </a:t>
            </a:r>
            <a:r>
              <a:rPr lang="fr-FR" sz="1100" kern="100" dirty="0" err="1">
                <a:effectLst/>
                <a:latin typeface="DINPro" panose="020B0504020101020102" pitchFamily="34" charset="0"/>
                <a:ea typeface="Calibri" panose="020F0502020204030204" pitchFamily="34" charset="0"/>
                <a:cs typeface="Times New Roman" panose="02020603050405020304" pitchFamily="18" charset="0"/>
              </a:rPr>
              <a:t>ReVA</a:t>
            </a:r>
            <a:r>
              <a:rPr lang="fr-FR" sz="1100" kern="100" dirty="0">
                <a:effectLst/>
                <a:latin typeface="DINPro" panose="020B0504020101020102" pitchFamily="34" charset="0"/>
                <a:ea typeface="Calibri" panose="020F0502020204030204" pitchFamily="34" charset="0"/>
                <a:cs typeface="Times New Roman" panose="02020603050405020304" pitchFamily="18" charset="0"/>
              </a:rPr>
              <a:t>. En effet cette mission est essentielle dans l’articulation de la reconnaissance des compétences et le besoin de formation (dispositif hybride) : que cette mission soit considérée à la hauteur de ce qu’elle implique concrètement (ce constat est partagé par l’équipe Beta Gouv)</a:t>
            </a:r>
          </a:p>
          <a:p>
            <a:pPr lvl="0" algn="just">
              <a:lnSpc>
                <a:spcPct val="107000"/>
              </a:lnSpc>
              <a:spcAft>
                <a:spcPts val="800"/>
              </a:spcAft>
              <a:buClr>
                <a:srgbClr val="E37224"/>
              </a:buClr>
              <a:buFont typeface="Wingdings" panose="05000000000000000000" pitchFamily="2" charset="2"/>
              <a:buChar char="ð"/>
            </a:pPr>
            <a:r>
              <a:rPr lang="fr-FR" sz="1100" kern="100" dirty="0">
                <a:effectLst/>
                <a:latin typeface="DINPro" panose="020B0504020101020102" pitchFamily="34" charset="0"/>
                <a:ea typeface="Calibri" panose="020F0502020204030204" pitchFamily="34" charset="0"/>
                <a:cs typeface="Times New Roman" panose="02020603050405020304" pitchFamily="18" charset="0"/>
              </a:rPr>
              <a:t>Que </a:t>
            </a:r>
            <a:r>
              <a:rPr lang="fr-FR" sz="1100" kern="100" dirty="0">
                <a:solidFill>
                  <a:srgbClr val="A71D17"/>
                </a:solidFill>
                <a:effectLst/>
                <a:latin typeface="DINPro" panose="020B0504020101020102" pitchFamily="34" charset="0"/>
                <a:ea typeface="Calibri" panose="020F0502020204030204" pitchFamily="34" charset="0"/>
                <a:cs typeface="Times New Roman" panose="02020603050405020304" pitchFamily="18" charset="0"/>
              </a:rPr>
              <a:t>les missions soient facturables indépendamment les unes des autres </a:t>
            </a:r>
            <a:r>
              <a:rPr lang="fr-FR" sz="1100" kern="100" dirty="0">
                <a:effectLst/>
                <a:latin typeface="DINPro" panose="020B0504020101020102" pitchFamily="34" charset="0"/>
                <a:ea typeface="Calibri" panose="020F0502020204030204" pitchFamily="34" charset="0"/>
                <a:cs typeface="Times New Roman" panose="02020603050405020304" pitchFamily="18" charset="0"/>
              </a:rPr>
              <a:t>(Architecte de Parcours/Accompagnement/Formation) contrairement à ce qui est testé dans l’expérimentation ; ce qui implique également que l’Architecte de parcours ne fasse pas les avancées des fonds pour les formations obligatoires et complémentaires.</a:t>
            </a:r>
          </a:p>
        </p:txBody>
      </p:sp>
      <p:pic>
        <p:nvPicPr>
          <p:cNvPr id="4" name="Image 3" descr="Une image contenant texte, capture d’écran, logiciel, Icône d’ordinateur&#10;&#10;Description générée automatiquement">
            <a:extLst>
              <a:ext uri="{FF2B5EF4-FFF2-40B4-BE49-F238E27FC236}">
                <a16:creationId xmlns:a16="http://schemas.microsoft.com/office/drawing/2014/main" id="{E330A34F-C8A2-8586-CC9A-CFA0FF11FF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16575" y="0"/>
            <a:ext cx="3527425" cy="1600200"/>
          </a:xfrm>
          <a:prstGeom prst="rect">
            <a:avLst/>
          </a:prstGeom>
          <a:ln>
            <a:noFill/>
          </a:ln>
          <a:extLst>
            <a:ext uri="{53640926-AAD7-44D8-BBD7-CCE9431645EC}">
              <a14:shadowObscured xmlns:a14="http://schemas.microsoft.com/office/drawing/2010/main"/>
            </a:ext>
          </a:extLst>
        </p:spPr>
      </p:pic>
      <p:sp>
        <p:nvSpPr>
          <p:cNvPr id="5" name="Ellipse 4">
            <a:extLst>
              <a:ext uri="{FF2B5EF4-FFF2-40B4-BE49-F238E27FC236}">
                <a16:creationId xmlns:a16="http://schemas.microsoft.com/office/drawing/2014/main" id="{ED1D32DA-26D5-E069-8F6D-670543F8E91F}"/>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1.2</a:t>
            </a:r>
            <a:endParaRPr lang="fr-FR" sz="3600" b="1" dirty="0">
              <a:latin typeface="DINPro-Regular" panose="02000503030000020004" pitchFamily="2" charset="0"/>
            </a:endParaRPr>
          </a:p>
        </p:txBody>
      </p:sp>
      <p:sp>
        <p:nvSpPr>
          <p:cNvPr id="7" name="Forme libre : forme 6">
            <a:extLst>
              <a:ext uri="{FF2B5EF4-FFF2-40B4-BE49-F238E27FC236}">
                <a16:creationId xmlns:a16="http://schemas.microsoft.com/office/drawing/2014/main" id="{7329946E-CFA6-085D-5CC8-47EC4663162E}"/>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FF91A4F6-B594-887A-1895-F8BA10F3E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9297" y="4371950"/>
            <a:ext cx="1884703" cy="897209"/>
          </a:xfrm>
          <a:prstGeom prst="rect">
            <a:avLst/>
          </a:prstGeom>
        </p:spPr>
      </p:pic>
      <p:sp>
        <p:nvSpPr>
          <p:cNvPr id="9" name="Rectangle 8">
            <a:extLst>
              <a:ext uri="{FF2B5EF4-FFF2-40B4-BE49-F238E27FC236}">
                <a16:creationId xmlns:a16="http://schemas.microsoft.com/office/drawing/2014/main" id="{D1124BE4-C0DB-F5E9-6DB0-DD2F9220C011}"/>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VAE </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48179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EA8C3-6B99-D49D-BB06-42996FEDE23D}"/>
              </a:ext>
            </a:extLst>
          </p:cNvPr>
          <p:cNvSpPr>
            <a:spLocks noGrp="1"/>
          </p:cNvSpPr>
          <p:nvPr>
            <p:ph type="title"/>
          </p:nvPr>
        </p:nvSpPr>
        <p:spPr>
          <a:xfrm>
            <a:off x="0" y="615964"/>
            <a:ext cx="7056784" cy="591488"/>
          </a:xfrm>
        </p:spPr>
        <p:txBody>
          <a:bodyPr>
            <a:normAutofit/>
          </a:bodyPr>
          <a:lstStyle/>
          <a:p>
            <a:pPr algn="l"/>
            <a:r>
              <a:rPr lang="fr-FR" sz="2000" dirty="0">
                <a:solidFill>
                  <a:srgbClr val="A71D17"/>
                </a:solidFill>
                <a:latin typeface="DINPro" panose="020B0504020101020102" pitchFamily="34" charset="0"/>
              </a:rPr>
              <a:t>Rapport du 14 juin 2023 concernant </a:t>
            </a:r>
            <a:r>
              <a:rPr lang="fr-FR" sz="2000" dirty="0" err="1">
                <a:solidFill>
                  <a:srgbClr val="A71D17"/>
                </a:solidFill>
                <a:latin typeface="DINPro" panose="020B0504020101020102" pitchFamily="34" charset="0"/>
              </a:rPr>
              <a:t>ReVa</a:t>
            </a:r>
            <a:r>
              <a:rPr lang="fr-FR" sz="2000" dirty="0">
                <a:solidFill>
                  <a:srgbClr val="A71D17"/>
                </a:solidFill>
                <a:latin typeface="DINPro" panose="020B0504020101020102" pitchFamily="34" charset="0"/>
              </a:rPr>
              <a:t> 2 </a:t>
            </a:r>
          </a:p>
        </p:txBody>
      </p:sp>
      <p:sp>
        <p:nvSpPr>
          <p:cNvPr id="3" name="Espace réservé du contenu 2">
            <a:extLst>
              <a:ext uri="{FF2B5EF4-FFF2-40B4-BE49-F238E27FC236}">
                <a16:creationId xmlns:a16="http://schemas.microsoft.com/office/drawing/2014/main" id="{FE68E3C4-B82C-BE9A-C246-0441E3B0356B}"/>
              </a:ext>
            </a:extLst>
          </p:cNvPr>
          <p:cNvSpPr>
            <a:spLocks noGrp="1"/>
          </p:cNvSpPr>
          <p:nvPr>
            <p:ph idx="1"/>
          </p:nvPr>
        </p:nvSpPr>
        <p:spPr>
          <a:xfrm>
            <a:off x="0" y="1136224"/>
            <a:ext cx="9146454" cy="3900002"/>
          </a:xfrm>
        </p:spPr>
        <p:txBody>
          <a:bodyPr>
            <a:normAutofit/>
          </a:bodyPr>
          <a:lstStyle/>
          <a:p>
            <a:pPr marL="0" indent="0" algn="just">
              <a:lnSpc>
                <a:spcPct val="107000"/>
              </a:lnSpc>
              <a:buNone/>
            </a:pPr>
            <a:r>
              <a:rPr lang="fr-FR" sz="1300" b="1" kern="100" dirty="0">
                <a:latin typeface="DINPro" panose="020B0504020101020102" pitchFamily="34" charset="0"/>
                <a:ea typeface="Calibri" panose="020F0502020204030204" pitchFamily="34" charset="0"/>
                <a:cs typeface="Times New Roman" panose="02020603050405020304" pitchFamily="18" charset="0"/>
              </a:rPr>
              <a:t>Préconisations </a:t>
            </a:r>
          </a:p>
          <a:p>
            <a:pPr marL="0" indent="0" algn="just">
              <a:lnSpc>
                <a:spcPct val="107000"/>
              </a:lnSpc>
              <a:buNone/>
            </a:pPr>
            <a:endParaRPr lang="fr-FR" sz="1300" kern="100" dirty="0">
              <a:effectLst/>
              <a:latin typeface="DINPro" panose="020B0504020101020102" pitchFamily="34" charset="0"/>
              <a:ea typeface="Calibri" panose="020F0502020204030204" pitchFamily="34" charset="0"/>
              <a:cs typeface="Times New Roman" panose="02020603050405020304" pitchFamily="18" charset="0"/>
            </a:endParaRPr>
          </a:p>
          <a:p>
            <a:pPr algn="just">
              <a:lnSpc>
                <a:spcPct val="107000"/>
              </a:lnSpc>
              <a:buClr>
                <a:srgbClr val="E37224"/>
              </a:buClr>
              <a:buFont typeface="Wingdings" panose="05000000000000000000" pitchFamily="2" charset="2"/>
              <a:buChar char="ð"/>
            </a:pPr>
            <a:r>
              <a:rPr lang="fr-FR" sz="1300" kern="100" dirty="0">
                <a:effectLst/>
                <a:latin typeface="DINPro" panose="020B0504020101020102" pitchFamily="34" charset="0"/>
                <a:ea typeface="Calibri" panose="020F0502020204030204" pitchFamily="34" charset="0"/>
                <a:cs typeface="Times New Roman" panose="02020603050405020304" pitchFamily="18" charset="0"/>
              </a:rPr>
              <a:t>Associer les missions </a:t>
            </a:r>
            <a:r>
              <a:rPr lang="fr-FR" sz="1300" kern="100" dirty="0">
                <a:latin typeface="DINPro" panose="020B0504020101020102" pitchFamily="34" charset="0"/>
                <a:ea typeface="Calibri" panose="020F0502020204030204" pitchFamily="34" charset="0"/>
                <a:cs typeface="Times New Roman" panose="02020603050405020304" pitchFamily="18" charset="0"/>
              </a:rPr>
              <a:t>« </a:t>
            </a:r>
            <a:r>
              <a:rPr lang="fr-FR" sz="1300" kern="100" dirty="0">
                <a:effectLst/>
                <a:latin typeface="DINPro" panose="020B0504020101020102" pitchFamily="34" charset="0"/>
                <a:ea typeface="Calibri" panose="020F0502020204030204" pitchFamily="34" charset="0"/>
                <a:cs typeface="Times New Roman" panose="02020603050405020304" pitchFamily="18" charset="0"/>
              </a:rPr>
              <a:t>Architecte de </a:t>
            </a:r>
            <a:r>
              <a:rPr lang="fr-FR" sz="1300" kern="100" dirty="0">
                <a:latin typeface="DINPro" panose="020B0504020101020102" pitchFamily="34" charset="0"/>
                <a:ea typeface="Calibri" panose="020F0502020204030204" pitchFamily="34" charset="0"/>
                <a:cs typeface="Times New Roman" panose="02020603050405020304" pitchFamily="18" charset="0"/>
              </a:rPr>
              <a:t>parcours » et « Accompagnateur » pour </a:t>
            </a:r>
            <a:r>
              <a:rPr lang="fr-FR" sz="1300" b="1" kern="100" dirty="0">
                <a:latin typeface="DINPro" panose="020B0504020101020102" pitchFamily="34" charset="0"/>
                <a:ea typeface="Calibri" panose="020F0502020204030204" pitchFamily="34" charset="0"/>
                <a:cs typeface="Times New Roman" panose="02020603050405020304" pitchFamily="18" charset="0"/>
              </a:rPr>
              <a:t>créer une fonction unique </a:t>
            </a:r>
            <a:r>
              <a:rPr lang="fr-FR" sz="1300" kern="100" dirty="0">
                <a:latin typeface="DINPro" panose="020B0504020101020102" pitchFamily="34" charset="0"/>
                <a:ea typeface="Calibri" panose="020F0502020204030204" pitchFamily="34" charset="0"/>
                <a:cs typeface="Times New Roman" panose="02020603050405020304" pitchFamily="18" charset="0"/>
              </a:rPr>
              <a:t>: « </a:t>
            </a:r>
            <a:r>
              <a:rPr lang="fr-FR" sz="1300" b="1" kern="100" dirty="0">
                <a:solidFill>
                  <a:srgbClr val="A71D17"/>
                </a:solidFill>
                <a:latin typeface="DINPro" panose="020B0504020101020102" pitchFamily="34" charset="0"/>
                <a:ea typeface="Calibri" panose="020F0502020204030204" pitchFamily="34" charset="0"/>
                <a:cs typeface="Times New Roman" panose="02020603050405020304" pitchFamily="18" charset="0"/>
              </a:rPr>
              <a:t>Architecte Accompagnateur de Parcours </a:t>
            </a:r>
            <a:r>
              <a:rPr lang="fr-FR" sz="1300" kern="100" dirty="0">
                <a:latin typeface="DINPro" panose="020B0504020101020102" pitchFamily="34" charset="0"/>
                <a:ea typeface="Calibri" panose="020F0502020204030204" pitchFamily="34" charset="0"/>
                <a:cs typeface="Times New Roman" panose="02020603050405020304" pitchFamily="18" charset="0"/>
              </a:rPr>
              <a:t>» (AAP) </a:t>
            </a:r>
          </a:p>
          <a:p>
            <a:pPr>
              <a:buClr>
                <a:srgbClr val="E37224"/>
              </a:buClr>
              <a:buFont typeface="Wingdings" panose="05000000000000000000" pitchFamily="2" charset="2"/>
              <a:buChar char="ð"/>
            </a:pPr>
            <a:endParaRPr lang="fr-FR" sz="1300" dirty="0">
              <a:effectLst/>
              <a:latin typeface="DINPro" panose="020B0504020101020102" pitchFamily="34" charset="0"/>
              <a:ea typeface="Calibri" panose="020F0502020204030204" pitchFamily="34" charset="0"/>
            </a:endParaRPr>
          </a:p>
          <a:p>
            <a:pPr>
              <a:buClr>
                <a:srgbClr val="E37224"/>
              </a:buClr>
              <a:buFont typeface="Wingdings" panose="05000000000000000000" pitchFamily="2" charset="2"/>
              <a:buChar char="ð"/>
            </a:pPr>
            <a:r>
              <a:rPr lang="fr-FR" sz="1300" dirty="0">
                <a:effectLst/>
                <a:latin typeface="DINPro" panose="020B0504020101020102" pitchFamily="34" charset="0"/>
                <a:ea typeface="Calibri" panose="020F0502020204030204" pitchFamily="34" charset="0"/>
              </a:rPr>
              <a:t>Transformation significative des </a:t>
            </a:r>
            <a:r>
              <a:rPr lang="fr-FR" sz="1300" b="1" dirty="0">
                <a:effectLst/>
                <a:latin typeface="DINPro" panose="020B0504020101020102" pitchFamily="34" charset="0"/>
                <a:ea typeface="Calibri" panose="020F0502020204030204" pitchFamily="34" charset="0"/>
              </a:rPr>
              <a:t>processus d’organisation des jurys</a:t>
            </a:r>
          </a:p>
          <a:p>
            <a:pPr marL="0" indent="0" algn="just">
              <a:lnSpc>
                <a:spcPct val="107000"/>
              </a:lnSpc>
              <a:buNone/>
            </a:pPr>
            <a:endParaRPr lang="fr-FR" sz="1300" kern="100" dirty="0">
              <a:effectLst/>
              <a:latin typeface="DINPro" panose="020B0504020101020102" pitchFamily="34" charset="0"/>
              <a:ea typeface="Calibri" panose="020F0502020204030204" pitchFamily="34" charset="0"/>
              <a:cs typeface="Times New Roman" panose="02020603050405020304" pitchFamily="18" charset="0"/>
            </a:endParaRPr>
          </a:p>
          <a:p>
            <a:pPr algn="just">
              <a:lnSpc>
                <a:spcPct val="107000"/>
              </a:lnSpc>
              <a:buClr>
                <a:srgbClr val="E37224"/>
              </a:buClr>
              <a:buFont typeface="Wingdings" panose="05000000000000000000" pitchFamily="2" charset="2"/>
              <a:buChar char="ð"/>
            </a:pPr>
            <a:r>
              <a:rPr lang="fr-FR" sz="1300" kern="100" dirty="0">
                <a:effectLst/>
                <a:latin typeface="DINPro" panose="020B0504020101020102" pitchFamily="34" charset="0"/>
                <a:ea typeface="Calibri" panose="020F0502020204030204" pitchFamily="34" charset="0"/>
                <a:cs typeface="Times New Roman" panose="02020603050405020304" pitchFamily="18" charset="0"/>
              </a:rPr>
              <a:t>Prévoir l’</a:t>
            </a:r>
            <a:r>
              <a:rPr lang="fr-FR" sz="1300" b="1" kern="100" dirty="0">
                <a:effectLst/>
                <a:latin typeface="DINPro" panose="020B0504020101020102" pitchFamily="34" charset="0"/>
                <a:ea typeface="Calibri" panose="020F0502020204030204" pitchFamily="34" charset="0"/>
                <a:cs typeface="Times New Roman" panose="02020603050405020304" pitchFamily="18" charset="0"/>
              </a:rPr>
              <a:t>évolution de </a:t>
            </a:r>
            <a:r>
              <a:rPr lang="fr-FR" sz="1300" b="1" kern="100" dirty="0">
                <a:latin typeface="DINPro" panose="020B0504020101020102" pitchFamily="34" charset="0"/>
                <a:ea typeface="Calibri" panose="020F0502020204030204" pitchFamily="34" charset="0"/>
                <a:cs typeface="Times New Roman" panose="02020603050405020304" pitchFamily="18" charset="0"/>
              </a:rPr>
              <a:t>la norme Qualiopi VAE</a:t>
            </a:r>
            <a:r>
              <a:rPr lang="fr-FR" sz="1300" kern="100" dirty="0">
                <a:latin typeface="DINPro" panose="020B0504020101020102" pitchFamily="34" charset="0"/>
                <a:ea typeface="Calibri" panose="020F0502020204030204" pitchFamily="34" charset="0"/>
                <a:cs typeface="Times New Roman" panose="02020603050405020304" pitchFamily="18" charset="0"/>
              </a:rPr>
              <a:t>, afin d’en faire une certification AAP, avec la réalisation d’un cahier des charges précisant les activités et les attendus de cette certification. Période transitoire de deux ans</a:t>
            </a:r>
          </a:p>
          <a:p>
            <a:pPr marL="536575" algn="just">
              <a:lnSpc>
                <a:spcPct val="107000"/>
              </a:lnSpc>
              <a:buFont typeface="Courier New" panose="02070309020205020404" pitchFamily="49" charset="0"/>
              <a:buChar char="o"/>
            </a:pPr>
            <a:r>
              <a:rPr lang="fr-FR" sz="1300" kern="100" dirty="0">
                <a:latin typeface="DINPro" panose="020B0504020101020102" pitchFamily="34" charset="0"/>
                <a:ea typeface="Calibri" panose="020F0502020204030204" pitchFamily="34" charset="0"/>
                <a:cs typeface="Times New Roman" panose="02020603050405020304" pitchFamily="18" charset="0"/>
              </a:rPr>
              <a:t>A la demande de la DGEFP et de l’équipe ReVa, proposition par l’AFPA d’une grille de </a:t>
            </a:r>
            <a:r>
              <a:rPr lang="fr-FR" sz="1300" kern="100" dirty="0">
                <a:latin typeface="DINPro" panose="020B0504020101020102" pitchFamily="34" charset="0"/>
                <a:cs typeface="Times New Roman" panose="02020603050405020304" pitchFamily="18" charset="0"/>
              </a:rPr>
              <a:t>lecture et d’analyse des critères et indicateurs Qualiopi ainsi que leur déclinaison pour l’accompagnement VAE et le bilan de compétences</a:t>
            </a:r>
          </a:p>
          <a:p>
            <a:pPr marL="0" indent="0" algn="just">
              <a:lnSpc>
                <a:spcPct val="107000"/>
              </a:lnSpc>
              <a:buNone/>
            </a:pPr>
            <a:endParaRPr lang="fr-FR" sz="1300" kern="100" dirty="0">
              <a:effectLst/>
              <a:latin typeface="DINPro" panose="020B0504020101020102" pitchFamily="34" charset="0"/>
              <a:ea typeface="Calibri" panose="020F0502020204030204" pitchFamily="34" charset="0"/>
              <a:cs typeface="Times New Roman" panose="02020603050405020304" pitchFamily="18" charset="0"/>
            </a:endParaRPr>
          </a:p>
          <a:p>
            <a:pPr marL="0" indent="0" algn="ctr">
              <a:lnSpc>
                <a:spcPct val="107000"/>
              </a:lnSpc>
              <a:buNone/>
            </a:pPr>
            <a:r>
              <a:rPr lang="fr-FR" sz="1400" b="1" dirty="0">
                <a:solidFill>
                  <a:srgbClr val="A71D17"/>
                </a:solidFill>
                <a:effectLst/>
                <a:latin typeface="DINPro" panose="020B0504020101020102" pitchFamily="34" charset="0"/>
                <a:ea typeface="Calibri" panose="020F0502020204030204" pitchFamily="34" charset="0"/>
              </a:rPr>
              <a:t>Prochain décret liste les missions des AAP sans définir leur profil</a:t>
            </a:r>
          </a:p>
        </p:txBody>
      </p:sp>
      <p:sp>
        <p:nvSpPr>
          <p:cNvPr id="5" name="Ellipse 4">
            <a:extLst>
              <a:ext uri="{FF2B5EF4-FFF2-40B4-BE49-F238E27FC236}">
                <a16:creationId xmlns:a16="http://schemas.microsoft.com/office/drawing/2014/main" id="{ED1D32DA-26D5-E069-8F6D-670543F8E91F}"/>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1.2</a:t>
            </a:r>
            <a:endParaRPr lang="fr-FR" sz="3600" b="1" dirty="0">
              <a:latin typeface="DINPro-Regular" panose="02000503030000020004" pitchFamily="2" charset="0"/>
            </a:endParaRPr>
          </a:p>
        </p:txBody>
      </p:sp>
      <p:sp>
        <p:nvSpPr>
          <p:cNvPr id="7" name="Forme libre : forme 6">
            <a:extLst>
              <a:ext uri="{FF2B5EF4-FFF2-40B4-BE49-F238E27FC236}">
                <a16:creationId xmlns:a16="http://schemas.microsoft.com/office/drawing/2014/main" id="{7329946E-CFA6-085D-5CC8-47EC4663162E}"/>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FF91A4F6-B594-887A-1895-F8BA10F3E5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297" y="4371950"/>
            <a:ext cx="1884703" cy="897209"/>
          </a:xfrm>
          <a:prstGeom prst="rect">
            <a:avLst/>
          </a:prstGeom>
        </p:spPr>
      </p:pic>
      <p:sp>
        <p:nvSpPr>
          <p:cNvPr id="10" name="Oval 37">
            <a:extLst>
              <a:ext uri="{FF2B5EF4-FFF2-40B4-BE49-F238E27FC236}">
                <a16:creationId xmlns:a16="http://schemas.microsoft.com/office/drawing/2014/main" id="{77276D9B-D9C5-147F-56CE-A7F47C7562C1}"/>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9" name="Rectangle 8">
            <a:extLst>
              <a:ext uri="{FF2B5EF4-FFF2-40B4-BE49-F238E27FC236}">
                <a16:creationId xmlns:a16="http://schemas.microsoft.com/office/drawing/2014/main" id="{D1124BE4-C0DB-F5E9-6DB0-DD2F9220C011}"/>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VAE </a:t>
            </a:r>
            <a:endParaRPr lang="fr-FR" sz="2000" dirty="0">
              <a:solidFill>
                <a:srgbClr val="A71D17"/>
              </a:solidFill>
              <a:latin typeface="DINPro-Medium" panose="02000503030000020004" pitchFamily="2" charset="0"/>
            </a:endParaRPr>
          </a:p>
        </p:txBody>
      </p:sp>
      <p:sp>
        <p:nvSpPr>
          <p:cNvPr id="11" name="Ellipse 10">
            <a:extLst>
              <a:ext uri="{FF2B5EF4-FFF2-40B4-BE49-F238E27FC236}">
                <a16:creationId xmlns:a16="http://schemas.microsoft.com/office/drawing/2014/main" id="{AFFF1B4F-944E-A73A-3EAA-76D690D662A4}"/>
              </a:ext>
            </a:extLst>
          </p:cNvPr>
          <p:cNvSpPr/>
          <p:nvPr/>
        </p:nvSpPr>
        <p:spPr>
          <a:xfrm>
            <a:off x="7452320" y="-436455"/>
            <a:ext cx="1964321" cy="1943773"/>
          </a:xfrm>
          <a:prstGeom prst="ellipse">
            <a:avLst/>
          </a:prstGeom>
          <a:solidFill>
            <a:srgbClr val="E37224"/>
          </a:solidFill>
          <a:ln>
            <a:solidFill>
              <a:srgbClr val="182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latin typeface="DINPro" panose="020B0504020101020102" pitchFamily="34" charset="0"/>
              </a:rPr>
              <a:t>Bilan de l’expérimentation</a:t>
            </a:r>
          </a:p>
          <a:p>
            <a:pPr algn="ctr"/>
            <a:r>
              <a:rPr lang="fr-FR" sz="1200" dirty="0">
                <a:latin typeface="DINPro" panose="020B0504020101020102" pitchFamily="34" charset="0"/>
              </a:rPr>
              <a:t>  </a:t>
            </a:r>
            <a:r>
              <a:rPr lang="fr-FR" sz="1200" dirty="0" err="1">
                <a:latin typeface="DINPro" panose="020B0504020101020102" pitchFamily="34" charset="0"/>
              </a:rPr>
              <a:t>ReVa</a:t>
            </a:r>
            <a:r>
              <a:rPr lang="fr-FR" sz="1200" dirty="0">
                <a:latin typeface="DINPro" panose="020B0504020101020102" pitchFamily="34" charset="0"/>
              </a:rPr>
              <a:t> 2</a:t>
            </a:r>
          </a:p>
        </p:txBody>
      </p:sp>
    </p:spTree>
    <p:extLst>
      <p:ext uri="{BB962C8B-B14F-4D97-AF65-F5344CB8AC3E}">
        <p14:creationId xmlns:p14="http://schemas.microsoft.com/office/powerpoint/2010/main" val="288109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CB7AF30-2C34-4BD2-A925-19BFF5B234FB}"/>
              </a:ext>
            </a:extLst>
          </p:cNvPr>
          <p:cNvPicPr>
            <a:picLocks noChangeAspect="1"/>
          </p:cNvPicPr>
          <p:nvPr/>
        </p:nvPicPr>
        <p:blipFill>
          <a:blip r:embed="rId2"/>
          <a:stretch>
            <a:fillRect/>
          </a:stretch>
        </p:blipFill>
        <p:spPr>
          <a:xfrm>
            <a:off x="1108641" y="1151916"/>
            <a:ext cx="6926718" cy="3663168"/>
          </a:xfrm>
          <a:prstGeom prst="rect">
            <a:avLst/>
          </a:prstGeom>
        </p:spPr>
      </p:pic>
      <p:sp>
        <p:nvSpPr>
          <p:cNvPr id="14" name="Rectangle 13">
            <a:extLst>
              <a:ext uri="{FF2B5EF4-FFF2-40B4-BE49-F238E27FC236}">
                <a16:creationId xmlns:a16="http://schemas.microsoft.com/office/drawing/2014/main" id="{16D5EB1A-03C0-D19C-9506-FBE18BE0919F}"/>
              </a:ext>
            </a:extLst>
          </p:cNvPr>
          <p:cNvSpPr/>
          <p:nvPr/>
        </p:nvSpPr>
        <p:spPr>
          <a:xfrm>
            <a:off x="1174936" y="4527536"/>
            <a:ext cx="6781440" cy="3484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FBEA8C3-6B99-D49D-BB06-42996FEDE23D}"/>
              </a:ext>
            </a:extLst>
          </p:cNvPr>
          <p:cNvSpPr>
            <a:spLocks noGrp="1"/>
          </p:cNvSpPr>
          <p:nvPr>
            <p:ph type="title"/>
          </p:nvPr>
        </p:nvSpPr>
        <p:spPr>
          <a:xfrm>
            <a:off x="0" y="615964"/>
            <a:ext cx="7056784" cy="591488"/>
          </a:xfrm>
        </p:spPr>
        <p:txBody>
          <a:bodyPr>
            <a:normAutofit/>
          </a:bodyPr>
          <a:lstStyle/>
          <a:p>
            <a:pPr algn="l"/>
            <a:r>
              <a:rPr lang="fr-FR" sz="2000" dirty="0">
                <a:solidFill>
                  <a:srgbClr val="A71D17"/>
                </a:solidFill>
                <a:latin typeface="DINPro" panose="020B0504020101020102" pitchFamily="34" charset="0"/>
              </a:rPr>
              <a:t>Rapport du 14 juin 2023 concernant </a:t>
            </a:r>
            <a:r>
              <a:rPr lang="fr-FR" sz="2000" dirty="0" err="1">
                <a:solidFill>
                  <a:srgbClr val="A71D17"/>
                </a:solidFill>
                <a:latin typeface="DINPro" panose="020B0504020101020102" pitchFamily="34" charset="0"/>
              </a:rPr>
              <a:t>ReVa</a:t>
            </a:r>
            <a:r>
              <a:rPr lang="fr-FR" sz="2000" dirty="0">
                <a:solidFill>
                  <a:srgbClr val="A71D17"/>
                </a:solidFill>
                <a:latin typeface="DINPro" panose="020B0504020101020102" pitchFamily="34" charset="0"/>
              </a:rPr>
              <a:t> 2 </a:t>
            </a:r>
          </a:p>
        </p:txBody>
      </p:sp>
      <p:sp>
        <p:nvSpPr>
          <p:cNvPr id="5" name="Ellipse 4">
            <a:extLst>
              <a:ext uri="{FF2B5EF4-FFF2-40B4-BE49-F238E27FC236}">
                <a16:creationId xmlns:a16="http://schemas.microsoft.com/office/drawing/2014/main" id="{ED1D32DA-26D5-E069-8F6D-670543F8E91F}"/>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1.2</a:t>
            </a:r>
            <a:endParaRPr lang="fr-FR" sz="3600" b="1" dirty="0">
              <a:latin typeface="DINPro-Regular" panose="02000503030000020004" pitchFamily="2" charset="0"/>
            </a:endParaRPr>
          </a:p>
        </p:txBody>
      </p:sp>
      <p:sp>
        <p:nvSpPr>
          <p:cNvPr id="7" name="Forme libre : forme 6">
            <a:extLst>
              <a:ext uri="{FF2B5EF4-FFF2-40B4-BE49-F238E27FC236}">
                <a16:creationId xmlns:a16="http://schemas.microsoft.com/office/drawing/2014/main" id="{7329946E-CFA6-085D-5CC8-47EC4663162E}"/>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FF91A4F6-B594-887A-1895-F8BA10F3E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9297" y="4371950"/>
            <a:ext cx="1884703" cy="897209"/>
          </a:xfrm>
          <a:prstGeom prst="rect">
            <a:avLst/>
          </a:prstGeom>
        </p:spPr>
      </p:pic>
      <p:sp>
        <p:nvSpPr>
          <p:cNvPr id="10" name="Oval 37">
            <a:extLst>
              <a:ext uri="{FF2B5EF4-FFF2-40B4-BE49-F238E27FC236}">
                <a16:creationId xmlns:a16="http://schemas.microsoft.com/office/drawing/2014/main" id="{77276D9B-D9C5-147F-56CE-A7F47C7562C1}"/>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9" name="Rectangle 8">
            <a:extLst>
              <a:ext uri="{FF2B5EF4-FFF2-40B4-BE49-F238E27FC236}">
                <a16:creationId xmlns:a16="http://schemas.microsoft.com/office/drawing/2014/main" id="{D1124BE4-C0DB-F5E9-6DB0-DD2F9220C011}"/>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VAE </a:t>
            </a:r>
            <a:endParaRPr lang="fr-FR" sz="2000" dirty="0">
              <a:solidFill>
                <a:srgbClr val="A71D17"/>
              </a:solidFill>
              <a:latin typeface="DINPro-Medium" panose="02000503030000020004" pitchFamily="2" charset="0"/>
            </a:endParaRPr>
          </a:p>
        </p:txBody>
      </p:sp>
      <p:sp>
        <p:nvSpPr>
          <p:cNvPr id="11" name="Ellipse 10">
            <a:extLst>
              <a:ext uri="{FF2B5EF4-FFF2-40B4-BE49-F238E27FC236}">
                <a16:creationId xmlns:a16="http://schemas.microsoft.com/office/drawing/2014/main" id="{AFFF1B4F-944E-A73A-3EAA-76D690D662A4}"/>
              </a:ext>
            </a:extLst>
          </p:cNvPr>
          <p:cNvSpPr/>
          <p:nvPr/>
        </p:nvSpPr>
        <p:spPr>
          <a:xfrm>
            <a:off x="7452320" y="-436455"/>
            <a:ext cx="1964321" cy="1943773"/>
          </a:xfrm>
          <a:prstGeom prst="ellipse">
            <a:avLst/>
          </a:prstGeom>
          <a:solidFill>
            <a:srgbClr val="E37224"/>
          </a:solidFill>
          <a:ln>
            <a:solidFill>
              <a:srgbClr val="182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latin typeface="DINPro" panose="020B0504020101020102" pitchFamily="34" charset="0"/>
              </a:rPr>
              <a:t>Bilan de l’expérimentation</a:t>
            </a:r>
          </a:p>
          <a:p>
            <a:pPr algn="ctr"/>
            <a:r>
              <a:rPr lang="fr-FR" sz="1200" dirty="0">
                <a:latin typeface="DINPro" panose="020B0504020101020102" pitchFamily="34" charset="0"/>
              </a:rPr>
              <a:t>  </a:t>
            </a:r>
            <a:r>
              <a:rPr lang="fr-FR" sz="1200" dirty="0" err="1">
                <a:latin typeface="DINPro" panose="020B0504020101020102" pitchFamily="34" charset="0"/>
              </a:rPr>
              <a:t>ReVa</a:t>
            </a:r>
            <a:r>
              <a:rPr lang="fr-FR" sz="1200" dirty="0">
                <a:latin typeface="DINPro" panose="020B0504020101020102" pitchFamily="34" charset="0"/>
              </a:rPr>
              <a:t> 2</a:t>
            </a:r>
          </a:p>
        </p:txBody>
      </p:sp>
    </p:spTree>
    <p:extLst>
      <p:ext uri="{BB962C8B-B14F-4D97-AF65-F5344CB8AC3E}">
        <p14:creationId xmlns:p14="http://schemas.microsoft.com/office/powerpoint/2010/main" val="81976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30BC862B-3EE8-E847-DAB2-E9DC04839A28}"/>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1.2</a:t>
            </a:r>
            <a:endParaRPr lang="fr-FR" sz="3600" b="1" dirty="0">
              <a:latin typeface="DINPro-Regular" panose="02000503030000020004" pitchFamily="2" charset="0"/>
            </a:endParaRPr>
          </a:p>
        </p:txBody>
      </p:sp>
      <p:sp>
        <p:nvSpPr>
          <p:cNvPr id="7" name="Rectangle 6">
            <a:extLst>
              <a:ext uri="{FF2B5EF4-FFF2-40B4-BE49-F238E27FC236}">
                <a16:creationId xmlns:a16="http://schemas.microsoft.com/office/drawing/2014/main" id="{AC813CC0-B035-6338-08E4-96A629EB56D8}"/>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VAE</a:t>
            </a:r>
            <a:endParaRPr lang="fr-FR" sz="2000" dirty="0">
              <a:solidFill>
                <a:srgbClr val="A71D17"/>
              </a:solidFill>
              <a:latin typeface="DINPro-Medium" panose="02000503030000020004" pitchFamily="2" charset="0"/>
            </a:endParaRPr>
          </a:p>
        </p:txBody>
      </p:sp>
      <p:sp>
        <p:nvSpPr>
          <p:cNvPr id="8" name="Forme libre : forme 7">
            <a:extLst>
              <a:ext uri="{FF2B5EF4-FFF2-40B4-BE49-F238E27FC236}">
                <a16:creationId xmlns:a16="http://schemas.microsoft.com/office/drawing/2014/main" id="{9A9BC1E3-6603-AB3D-4527-D40D346B28A2}"/>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4CC22500-E3E8-A0A0-3537-ABD7F2C082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297" y="4371950"/>
            <a:ext cx="1884703" cy="897209"/>
          </a:xfrm>
          <a:prstGeom prst="rect">
            <a:avLst/>
          </a:prstGeom>
        </p:spPr>
      </p:pic>
      <p:sp>
        <p:nvSpPr>
          <p:cNvPr id="2" name="Espace réservé du contenu 2">
            <a:extLst>
              <a:ext uri="{FF2B5EF4-FFF2-40B4-BE49-F238E27FC236}">
                <a16:creationId xmlns:a16="http://schemas.microsoft.com/office/drawing/2014/main" id="{5AD3D4B6-D40D-B071-3DE1-6257D88252EA}"/>
              </a:ext>
            </a:extLst>
          </p:cNvPr>
          <p:cNvSpPr>
            <a:spLocks noGrp="1"/>
          </p:cNvSpPr>
          <p:nvPr>
            <p:ph idx="1"/>
          </p:nvPr>
        </p:nvSpPr>
        <p:spPr>
          <a:xfrm>
            <a:off x="4094853" y="1491630"/>
            <a:ext cx="4608512" cy="2545438"/>
          </a:xfrm>
        </p:spPr>
        <p:txBody>
          <a:bodyPr>
            <a:normAutofit/>
          </a:bodyPr>
          <a:lstStyle/>
          <a:p>
            <a:pPr marL="0" indent="0" algn="ctr" rtl="0" fontAlgn="base">
              <a:buNone/>
            </a:pPr>
            <a:r>
              <a:rPr lang="fr-FR" sz="1800" dirty="0">
                <a:solidFill>
                  <a:srgbClr val="A71D17"/>
                </a:solidFill>
                <a:effectLst/>
                <a:latin typeface="DINPro" panose="020B0504020101020102" pitchFamily="34" charset="0"/>
              </a:rPr>
              <a:t>Objectif : partage d’expérience </a:t>
            </a:r>
            <a:r>
              <a:rPr lang="fr-FR" sz="1800" dirty="0">
                <a:solidFill>
                  <a:srgbClr val="A71D17"/>
                </a:solidFill>
                <a:latin typeface="DINPro" panose="020B0504020101020102" pitchFamily="34" charset="0"/>
              </a:rPr>
              <a:t>entre les CIBC et ceux embarqués dans l’expérimentation </a:t>
            </a:r>
            <a:r>
              <a:rPr lang="fr-FR" sz="1800" dirty="0" err="1">
                <a:solidFill>
                  <a:srgbClr val="A71D17"/>
                </a:solidFill>
                <a:latin typeface="DINPro" panose="020B0504020101020102" pitchFamily="34" charset="0"/>
              </a:rPr>
              <a:t>ReVa</a:t>
            </a:r>
            <a:r>
              <a:rPr lang="fr-FR" sz="1800" dirty="0">
                <a:solidFill>
                  <a:srgbClr val="A71D17"/>
                </a:solidFill>
                <a:latin typeface="DINPro" panose="020B0504020101020102" pitchFamily="34" charset="0"/>
              </a:rPr>
              <a:t> : </a:t>
            </a:r>
          </a:p>
          <a:p>
            <a:pPr marL="0" indent="0" algn="just" rtl="0" fontAlgn="base">
              <a:buNone/>
            </a:pPr>
            <a:endParaRPr lang="fr-FR" sz="1200" dirty="0">
              <a:solidFill>
                <a:srgbClr val="000000"/>
              </a:solidFill>
              <a:latin typeface="DINPro" panose="020B0504020101020102" pitchFamily="34" charset="0"/>
            </a:endParaRPr>
          </a:p>
          <a:p>
            <a:pPr algn="just" rtl="0" fontAlgn="base">
              <a:buClr>
                <a:srgbClr val="E37224"/>
              </a:buClr>
              <a:buFont typeface="Wingdings" panose="05000000000000000000" pitchFamily="2" charset="2"/>
              <a:buChar char="ð"/>
            </a:pPr>
            <a:r>
              <a:rPr lang="fr-FR" sz="1400" dirty="0">
                <a:solidFill>
                  <a:srgbClr val="000000"/>
                </a:solidFill>
                <a:latin typeface="DINPro" panose="020B0504020101020102" pitchFamily="34" charset="0"/>
              </a:rPr>
              <a:t>S’approprier la nouvelle mission d’Architecte Accompagnateur de Parcours</a:t>
            </a:r>
          </a:p>
          <a:p>
            <a:pPr marL="0" indent="0" algn="just">
              <a:lnSpc>
                <a:spcPct val="120000"/>
              </a:lnSpc>
              <a:spcBef>
                <a:spcPts val="0"/>
              </a:spcBef>
              <a:buNone/>
            </a:pPr>
            <a:endParaRPr lang="fr-FR" sz="1400" dirty="0">
              <a:solidFill>
                <a:srgbClr val="000000"/>
              </a:solidFill>
              <a:latin typeface="DINPro" panose="020B0504020101020102" pitchFamily="34" charset="0"/>
            </a:endParaRPr>
          </a:p>
          <a:p>
            <a:pPr marL="360363" lvl="2" indent="-285750" algn="just" fontAlgn="base">
              <a:buClr>
                <a:srgbClr val="E37224"/>
              </a:buClr>
              <a:buFont typeface="Wingdings" panose="05000000000000000000" pitchFamily="2" charset="2"/>
              <a:buChar char=""/>
            </a:pPr>
            <a:r>
              <a:rPr lang="fr-FR" sz="1400" dirty="0">
                <a:solidFill>
                  <a:srgbClr val="000000"/>
                </a:solidFill>
                <a:latin typeface="DINPro" panose="020B0504020101020102" pitchFamily="34" charset="0"/>
              </a:rPr>
              <a:t>Appréhender l’évolution du changement de posture de l’accompagnateur VAE</a:t>
            </a:r>
            <a:endParaRPr lang="fr-FR" sz="1400" dirty="0">
              <a:solidFill>
                <a:srgbClr val="000000"/>
              </a:solidFill>
            </a:endParaRPr>
          </a:p>
        </p:txBody>
      </p:sp>
      <p:sp>
        <p:nvSpPr>
          <p:cNvPr id="13" name="Bulle narrative : ronde 12">
            <a:extLst>
              <a:ext uri="{FF2B5EF4-FFF2-40B4-BE49-F238E27FC236}">
                <a16:creationId xmlns:a16="http://schemas.microsoft.com/office/drawing/2014/main" id="{4E24AB21-977A-BF09-67AC-1D5D25269E43}"/>
              </a:ext>
            </a:extLst>
          </p:cNvPr>
          <p:cNvSpPr/>
          <p:nvPr/>
        </p:nvSpPr>
        <p:spPr>
          <a:xfrm>
            <a:off x="468098" y="843558"/>
            <a:ext cx="2736304" cy="2448272"/>
          </a:xfrm>
          <a:prstGeom prst="wedgeEllipseCallout">
            <a:avLst>
              <a:gd name="adj1" fmla="val 59054"/>
              <a:gd name="adj2" fmla="val 35100"/>
            </a:avLst>
          </a:prstGeom>
          <a:solidFill>
            <a:srgbClr val="E37224"/>
          </a:solidFill>
          <a:ln>
            <a:solidFill>
              <a:srgbClr val="1B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DINPro" panose="020B0504020101020102" pitchFamily="34" charset="0"/>
              </a:rPr>
              <a:t>1 webinaire le </a:t>
            </a:r>
          </a:p>
          <a:p>
            <a:pPr algn="ctr"/>
            <a:r>
              <a:rPr lang="fr-FR" dirty="0">
                <a:latin typeface="DINPro" panose="020B0504020101020102" pitchFamily="34" charset="0"/>
              </a:rPr>
              <a:t>vendredi 21 juillet 2023</a:t>
            </a:r>
          </a:p>
          <a:p>
            <a:pPr algn="ctr"/>
            <a:r>
              <a:rPr lang="fr-FR" dirty="0">
                <a:latin typeface="DINPro" panose="020B0504020101020102" pitchFamily="34" charset="0"/>
              </a:rPr>
              <a:t>de 10H à 12H </a:t>
            </a:r>
          </a:p>
        </p:txBody>
      </p:sp>
      <p:sp>
        <p:nvSpPr>
          <p:cNvPr id="4" name="Oval 37">
            <a:extLst>
              <a:ext uri="{FF2B5EF4-FFF2-40B4-BE49-F238E27FC236}">
                <a16:creationId xmlns:a16="http://schemas.microsoft.com/office/drawing/2014/main" id="{0876AEC9-53A9-BC94-9310-FAD6F8C141C9}"/>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3" name="Oval 37">
            <a:extLst>
              <a:ext uri="{FF2B5EF4-FFF2-40B4-BE49-F238E27FC236}">
                <a16:creationId xmlns:a16="http://schemas.microsoft.com/office/drawing/2014/main" id="{A7EC0465-7146-BC85-1417-D04596640E97}"/>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Tree>
    <p:extLst>
      <p:ext uri="{BB962C8B-B14F-4D97-AF65-F5344CB8AC3E}">
        <p14:creationId xmlns:p14="http://schemas.microsoft.com/office/powerpoint/2010/main" val="186179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CEP </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1.3</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2" name="Ellipse 1">
            <a:extLst>
              <a:ext uri="{FF2B5EF4-FFF2-40B4-BE49-F238E27FC236}">
                <a16:creationId xmlns:a16="http://schemas.microsoft.com/office/drawing/2014/main" id="{A40AB6E5-5021-2A33-DDBD-3611BD1656EC}"/>
              </a:ext>
            </a:extLst>
          </p:cNvPr>
          <p:cNvSpPr/>
          <p:nvPr/>
        </p:nvSpPr>
        <p:spPr>
          <a:xfrm>
            <a:off x="150116" y="1270936"/>
            <a:ext cx="3168352" cy="305215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Offre CEP </a:t>
            </a:r>
          </a:p>
          <a:p>
            <a:pPr algn="ctr"/>
            <a:r>
              <a:rPr lang="fr-FR" sz="1400" dirty="0">
                <a:solidFill>
                  <a:srgbClr val="24385D"/>
                </a:solidFill>
                <a:latin typeface="DINPro" panose="020B0504020101020102" pitchFamily="34" charset="0"/>
              </a:rPr>
              <a:t>Refonder le rôle de la Fédération et définir une gouvernance efficace </a:t>
            </a:r>
          </a:p>
        </p:txBody>
      </p:sp>
      <p:sp>
        <p:nvSpPr>
          <p:cNvPr id="3" name="Arc 2">
            <a:extLst>
              <a:ext uri="{FF2B5EF4-FFF2-40B4-BE49-F238E27FC236}">
                <a16:creationId xmlns:a16="http://schemas.microsoft.com/office/drawing/2014/main" id="{74D0DCBC-3095-47A0-630D-684F652F8A76}"/>
              </a:ext>
            </a:extLst>
          </p:cNvPr>
          <p:cNvSpPr/>
          <p:nvPr/>
        </p:nvSpPr>
        <p:spPr>
          <a:xfrm rot="19947075">
            <a:off x="2799751" y="1040661"/>
            <a:ext cx="2519933" cy="2388359"/>
          </a:xfrm>
          <a:prstGeom prst="arc">
            <a:avLst>
              <a:gd name="adj1" fmla="val 15139405"/>
              <a:gd name="adj2" fmla="val 300629"/>
            </a:avLst>
          </a:prstGeom>
          <a:ln w="19050">
            <a:solidFill>
              <a:srgbClr val="1B34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a:extLst>
              <a:ext uri="{FF2B5EF4-FFF2-40B4-BE49-F238E27FC236}">
                <a16:creationId xmlns:a16="http://schemas.microsoft.com/office/drawing/2014/main" id="{BB75B47F-F7AE-2CF1-DD5C-7D262A400CB6}"/>
              </a:ext>
            </a:extLst>
          </p:cNvPr>
          <p:cNvSpPr txBox="1"/>
          <p:nvPr/>
        </p:nvSpPr>
        <p:spPr>
          <a:xfrm>
            <a:off x="4575635" y="1939503"/>
            <a:ext cx="4172829" cy="830997"/>
          </a:xfrm>
          <a:prstGeom prst="rect">
            <a:avLst/>
          </a:prstGeom>
          <a:noFill/>
        </p:spPr>
        <p:txBody>
          <a:bodyPr wrap="square">
            <a:spAutoFit/>
          </a:bodyPr>
          <a:lstStyle/>
          <a:p>
            <a:pPr algn="just"/>
            <a:r>
              <a:rPr lang="fr-FR" sz="2000" b="1" dirty="0">
                <a:solidFill>
                  <a:srgbClr val="A71D17"/>
                </a:solidFill>
                <a:latin typeface="DINPro" panose="020B0504020101020102" pitchFamily="34" charset="0"/>
              </a:rPr>
              <a:t>1 </a:t>
            </a:r>
            <a:r>
              <a:rPr lang="fr-FR" sz="1600" dirty="0">
                <a:latin typeface="DINPro" panose="020B0504020101020102" pitchFamily="34" charset="0"/>
              </a:rPr>
              <a:t>contrat établi entre la Fédération et les mandataires CEP </a:t>
            </a:r>
          </a:p>
          <a:p>
            <a:pPr algn="just"/>
            <a:endParaRPr lang="fr-FR" sz="1200" dirty="0">
              <a:latin typeface="DINPro" panose="020B0504020101020102" pitchFamily="34" charset="0"/>
            </a:endParaRPr>
          </a:p>
        </p:txBody>
      </p:sp>
    </p:spTree>
    <p:extLst>
      <p:ext uri="{BB962C8B-B14F-4D97-AF65-F5344CB8AC3E}">
        <p14:creationId xmlns:p14="http://schemas.microsoft.com/office/powerpoint/2010/main" val="329198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A19D282F-828F-7B0D-C95B-60DCD07C7DE5}"/>
              </a:ext>
            </a:extLst>
          </p:cNvPr>
          <p:cNvSpPr/>
          <p:nvPr/>
        </p:nvSpPr>
        <p:spPr>
          <a:xfrm>
            <a:off x="-108520" y="-1244674"/>
            <a:ext cx="3680142" cy="3680142"/>
          </a:xfrm>
          <a:prstGeom prst="ellipse">
            <a:avLst/>
          </a:prstGeom>
          <a:pattFill prst="pct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llipse 1"/>
          <p:cNvSpPr/>
          <p:nvPr/>
        </p:nvSpPr>
        <p:spPr>
          <a:xfrm>
            <a:off x="-540568" y="-2412268"/>
            <a:ext cx="4191930" cy="4191930"/>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1">
            <a:extLst>
              <a:ext uri="{FF2B5EF4-FFF2-40B4-BE49-F238E27FC236}">
                <a16:creationId xmlns:a16="http://schemas.microsoft.com/office/drawing/2014/main" id="{BFDD8437-BDE4-45F9-A9E4-4EE73C0042D4}"/>
              </a:ext>
            </a:extLst>
          </p:cNvPr>
          <p:cNvSpPr txBox="1"/>
          <p:nvPr/>
        </p:nvSpPr>
        <p:spPr>
          <a:xfrm>
            <a:off x="1" y="436334"/>
            <a:ext cx="3059832" cy="561692"/>
          </a:xfrm>
          <a:prstGeom prst="rect">
            <a:avLst/>
          </a:prstGeom>
          <a:noFill/>
        </p:spPr>
        <p:txBody>
          <a:bodyPr wrap="square" lIns="68580" tIns="34290" rIns="68580" bIns="34290" rtlCol="0">
            <a:spAutoFit/>
          </a:bodyPr>
          <a:lstStyle/>
          <a:p>
            <a:pPr algn="ctr"/>
            <a:r>
              <a:rPr lang="fr-FR" sz="3200" b="1" dirty="0">
                <a:solidFill>
                  <a:schemeClr val="bg1"/>
                </a:solidFill>
                <a:latin typeface="DINPro-Regular" panose="02000503030000020004" pitchFamily="2" charset="0"/>
                <a:ea typeface="Nexa Bold" charset="0"/>
                <a:cs typeface="Nexa Bold" charset="0"/>
              </a:rPr>
              <a:t>Sommaire</a:t>
            </a:r>
          </a:p>
        </p:txBody>
      </p:sp>
      <p:sp>
        <p:nvSpPr>
          <p:cNvPr id="20" name="Arc 19"/>
          <p:cNvSpPr/>
          <p:nvPr/>
        </p:nvSpPr>
        <p:spPr>
          <a:xfrm>
            <a:off x="2573527" y="1131590"/>
            <a:ext cx="1134377" cy="1134377"/>
          </a:xfrm>
          <a:prstGeom prst="arc">
            <a:avLst>
              <a:gd name="adj1" fmla="val 3349640"/>
              <a:gd name="adj2" fmla="val 10279131"/>
            </a:avLst>
          </a:prstGeom>
          <a:noFill/>
          <a:ln w="19050" cap="rnd">
            <a:solidFill>
              <a:schemeClr val="tx1"/>
            </a:solidFill>
            <a:roun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fr-FR"/>
          </a:p>
        </p:txBody>
      </p:sp>
      <p:sp>
        <p:nvSpPr>
          <p:cNvPr id="3" name="ZoneTexte 2">
            <a:extLst>
              <a:ext uri="{FF2B5EF4-FFF2-40B4-BE49-F238E27FC236}">
                <a16:creationId xmlns:a16="http://schemas.microsoft.com/office/drawing/2014/main" id="{69035A29-9EFC-5C94-B850-EF26C40932E0}"/>
              </a:ext>
            </a:extLst>
          </p:cNvPr>
          <p:cNvSpPr txBox="1"/>
          <p:nvPr/>
        </p:nvSpPr>
        <p:spPr>
          <a:xfrm>
            <a:off x="4139952" y="1563638"/>
            <a:ext cx="5222859" cy="1711366"/>
          </a:xfrm>
          <a:prstGeom prst="rect">
            <a:avLst/>
          </a:prstGeom>
          <a:noFill/>
        </p:spPr>
        <p:txBody>
          <a:bodyPr wrap="square" rtlCol="0">
            <a:spAutoFit/>
          </a:bodyPr>
          <a:lstStyle/>
          <a:p>
            <a:pPr marL="342900" indent="-342900">
              <a:lnSpc>
                <a:spcPct val="150000"/>
              </a:lnSpc>
              <a:buClr>
                <a:srgbClr val="A71D17"/>
              </a:buClr>
              <a:buSzPct val="130000"/>
              <a:buFont typeface="+mj-lt"/>
              <a:buAutoNum type="arabicPeriod"/>
            </a:pPr>
            <a:r>
              <a:rPr lang="fr-FR" dirty="0">
                <a:latin typeface="DINPro" panose="020B0504020101020102" pitchFamily="34" charset="0"/>
              </a:rPr>
              <a:t>Objectifs juin 2023 – juin 2024 </a:t>
            </a:r>
          </a:p>
          <a:p>
            <a:pPr marL="342900" indent="-342900">
              <a:lnSpc>
                <a:spcPct val="150000"/>
              </a:lnSpc>
              <a:buClr>
                <a:srgbClr val="A71D17"/>
              </a:buClr>
              <a:buSzPct val="130000"/>
              <a:buFont typeface="+mj-lt"/>
              <a:buAutoNum type="arabicPeriod"/>
            </a:pPr>
            <a:r>
              <a:rPr lang="fr-FR" dirty="0">
                <a:latin typeface="DINPro" panose="020B0504020101020102" pitchFamily="34" charset="0"/>
              </a:rPr>
              <a:t>Moyens mutualisés </a:t>
            </a:r>
          </a:p>
          <a:p>
            <a:pPr marL="342900" indent="-342900">
              <a:lnSpc>
                <a:spcPct val="150000"/>
              </a:lnSpc>
              <a:buClr>
                <a:srgbClr val="A71D17"/>
              </a:buClr>
              <a:buSzPct val="130000"/>
              <a:buFont typeface="+mj-lt"/>
              <a:buAutoNum type="arabicPeriod"/>
            </a:pPr>
            <a:r>
              <a:rPr lang="fr-FR" dirty="0">
                <a:latin typeface="DINPro" panose="020B0504020101020102" pitchFamily="34" charset="0"/>
              </a:rPr>
              <a:t>Démarche qualité </a:t>
            </a:r>
          </a:p>
          <a:p>
            <a:pPr marL="342900" indent="-342900">
              <a:lnSpc>
                <a:spcPct val="150000"/>
              </a:lnSpc>
              <a:buClr>
                <a:srgbClr val="A71D17"/>
              </a:buClr>
              <a:buSzPct val="130000"/>
              <a:buFont typeface="+mj-lt"/>
              <a:buAutoNum type="arabicPeriod"/>
            </a:pPr>
            <a:r>
              <a:rPr lang="fr-FR" dirty="0">
                <a:latin typeface="DINPro" panose="020B0504020101020102" pitchFamily="34" charset="0"/>
              </a:rPr>
              <a:t>Prochaines instances </a:t>
            </a:r>
          </a:p>
        </p:txBody>
      </p:sp>
    </p:spTree>
    <p:extLst>
      <p:ext uri="{BB962C8B-B14F-4D97-AF65-F5344CB8AC3E}">
        <p14:creationId xmlns:p14="http://schemas.microsoft.com/office/powerpoint/2010/main" val="228757669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CEP </a:t>
            </a:r>
            <a:endParaRPr lang="fr-FR" sz="2000" dirty="0">
              <a:solidFill>
                <a:srgbClr val="A71D17"/>
              </a:solidFill>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1.3</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11" name="ZoneTexte 10">
            <a:extLst>
              <a:ext uri="{FF2B5EF4-FFF2-40B4-BE49-F238E27FC236}">
                <a16:creationId xmlns:a16="http://schemas.microsoft.com/office/drawing/2014/main" id="{BB75B47F-F7AE-2CF1-DD5C-7D262A400CB6}"/>
              </a:ext>
            </a:extLst>
          </p:cNvPr>
          <p:cNvSpPr txBox="1"/>
          <p:nvPr/>
        </p:nvSpPr>
        <p:spPr>
          <a:xfrm>
            <a:off x="-13090" y="2771512"/>
            <a:ext cx="9144000" cy="1600438"/>
          </a:xfrm>
          <a:prstGeom prst="rect">
            <a:avLst/>
          </a:prstGeom>
          <a:noFill/>
        </p:spPr>
        <p:txBody>
          <a:bodyPr wrap="square">
            <a:spAutoFit/>
          </a:bodyPr>
          <a:lstStyle/>
          <a:p>
            <a:pPr algn="just"/>
            <a:r>
              <a:rPr lang="fr-FR" sz="1400" b="1" dirty="0">
                <a:latin typeface="DINPro" panose="020B0504020101020102" pitchFamily="34" charset="0"/>
              </a:rPr>
              <a:t>Positionnement des CIBC </a:t>
            </a:r>
          </a:p>
          <a:p>
            <a:pPr algn="just"/>
            <a:endParaRPr lang="fr-FR" sz="1400" dirty="0">
              <a:latin typeface="DINPro" panose="020B0504020101020102" pitchFamily="34" charset="0"/>
            </a:endParaRPr>
          </a:p>
          <a:p>
            <a:pPr algn="just"/>
            <a:r>
              <a:rPr lang="fr-FR" sz="1400" b="1" dirty="0">
                <a:solidFill>
                  <a:srgbClr val="12AFBF"/>
                </a:solidFill>
                <a:latin typeface="DINPro" panose="020B0504020101020102" pitchFamily="34" charset="0"/>
              </a:rPr>
              <a:t>Réseau EVA </a:t>
            </a:r>
            <a:r>
              <a:rPr lang="fr-FR" sz="1400" dirty="0">
                <a:latin typeface="DINPro" panose="020B0504020101020102" pitchFamily="34" charset="0"/>
              </a:rPr>
              <a:t>: ARA, Bourgogne France Comté, Grand Est, Nouvelle Aquitaine, Occitanie, Paca/Corse </a:t>
            </a:r>
          </a:p>
          <a:p>
            <a:pPr marL="446088" indent="-177800" algn="just">
              <a:buClr>
                <a:srgbClr val="E37224"/>
              </a:buClr>
              <a:buFont typeface="Wingdings" panose="05000000000000000000" pitchFamily="2" charset="2"/>
              <a:buChar char="ð"/>
            </a:pPr>
            <a:r>
              <a:rPr lang="fr-FR" sz="1400" dirty="0">
                <a:latin typeface="DINPro" panose="020B0504020101020102" pitchFamily="34" charset="0"/>
              </a:rPr>
              <a:t> 6 régions</a:t>
            </a:r>
          </a:p>
          <a:p>
            <a:pPr algn="just"/>
            <a:endParaRPr lang="fr-FR" sz="1400" dirty="0">
              <a:latin typeface="DINPro" panose="020B0504020101020102" pitchFamily="34" charset="0"/>
            </a:endParaRPr>
          </a:p>
          <a:p>
            <a:pPr algn="just"/>
            <a:r>
              <a:rPr lang="fr-FR" sz="1400" b="1" dirty="0">
                <a:solidFill>
                  <a:srgbClr val="A71D17"/>
                </a:solidFill>
                <a:latin typeface="DINPro" panose="020B0504020101020102" pitchFamily="34" charset="0"/>
              </a:rPr>
              <a:t>Autres CIBC : </a:t>
            </a:r>
            <a:r>
              <a:rPr lang="fr-FR" sz="1400" dirty="0">
                <a:latin typeface="DINPro" panose="020B0504020101020102" pitchFamily="34" charset="0"/>
              </a:rPr>
              <a:t>intégration du </a:t>
            </a:r>
            <a:r>
              <a:rPr lang="fr-FR" sz="1400" b="1" dirty="0">
                <a:latin typeface="DINPro" panose="020B0504020101020102" pitchFamily="34" charset="0"/>
              </a:rPr>
              <a:t>groupement Evolution </a:t>
            </a:r>
            <a:r>
              <a:rPr lang="fr-FR" sz="1400" dirty="0">
                <a:latin typeface="DINPro" panose="020B0504020101020102" pitchFamily="34" charset="0"/>
              </a:rPr>
              <a:t>(Catalys et Tingari), en tant que co-traitant </a:t>
            </a:r>
          </a:p>
          <a:p>
            <a:pPr marL="446088" indent="-171450" algn="just">
              <a:buClr>
                <a:srgbClr val="E37224"/>
              </a:buClr>
              <a:buFont typeface="Wingdings" panose="05000000000000000000" pitchFamily="2" charset="2"/>
              <a:buChar char="ð"/>
            </a:pPr>
            <a:r>
              <a:rPr lang="fr-FR" sz="1400" dirty="0">
                <a:latin typeface="DINPro" panose="020B0504020101020102" pitchFamily="34" charset="0"/>
              </a:rPr>
              <a:t> 4 régions : Hauts de France, Bretagne, Normandie, Pays de la Loire</a:t>
            </a:r>
          </a:p>
        </p:txBody>
      </p:sp>
      <p:sp>
        <p:nvSpPr>
          <p:cNvPr id="3" name="ZoneTexte 2">
            <a:extLst>
              <a:ext uri="{FF2B5EF4-FFF2-40B4-BE49-F238E27FC236}">
                <a16:creationId xmlns:a16="http://schemas.microsoft.com/office/drawing/2014/main" id="{FFD4F86F-4FF3-AE58-F168-EDD80DCFCBE6}"/>
              </a:ext>
            </a:extLst>
          </p:cNvPr>
          <p:cNvSpPr txBox="1"/>
          <p:nvPr/>
        </p:nvSpPr>
        <p:spPr>
          <a:xfrm>
            <a:off x="-8483" y="844675"/>
            <a:ext cx="4709530" cy="400110"/>
          </a:xfrm>
          <a:prstGeom prst="rect">
            <a:avLst/>
          </a:prstGeom>
          <a:noFill/>
        </p:spPr>
        <p:txBody>
          <a:bodyPr wrap="square">
            <a:spAutoFit/>
          </a:bodyPr>
          <a:lstStyle/>
          <a:p>
            <a:pPr algn="just"/>
            <a:r>
              <a:rPr lang="fr-FR" sz="2000" b="1" dirty="0">
                <a:solidFill>
                  <a:srgbClr val="A71D17"/>
                </a:solidFill>
                <a:latin typeface="DINPro" panose="020B0504020101020102" pitchFamily="34" charset="0"/>
              </a:rPr>
              <a:t>Nouvel appel d’offres CEP </a:t>
            </a:r>
          </a:p>
        </p:txBody>
      </p:sp>
      <p:grpSp>
        <p:nvGrpSpPr>
          <p:cNvPr id="12" name="Groupe 11">
            <a:extLst>
              <a:ext uri="{FF2B5EF4-FFF2-40B4-BE49-F238E27FC236}">
                <a16:creationId xmlns:a16="http://schemas.microsoft.com/office/drawing/2014/main" id="{73D59EAD-C200-FF1A-155B-7D5B9938B0D8}"/>
              </a:ext>
            </a:extLst>
          </p:cNvPr>
          <p:cNvGrpSpPr/>
          <p:nvPr/>
        </p:nvGrpSpPr>
        <p:grpSpPr>
          <a:xfrm>
            <a:off x="630458" y="1006297"/>
            <a:ext cx="8141177" cy="1743666"/>
            <a:chOff x="677224" y="1004229"/>
            <a:chExt cx="7785409" cy="1494634"/>
          </a:xfrm>
        </p:grpSpPr>
        <p:sp>
          <p:nvSpPr>
            <p:cNvPr id="13" name="Flèche : droite à entaille 12">
              <a:extLst>
                <a:ext uri="{FF2B5EF4-FFF2-40B4-BE49-F238E27FC236}">
                  <a16:creationId xmlns:a16="http://schemas.microsoft.com/office/drawing/2014/main" id="{2077FA11-589D-A485-66B1-49B4C835AE38}"/>
                </a:ext>
              </a:extLst>
            </p:cNvPr>
            <p:cNvSpPr/>
            <p:nvPr/>
          </p:nvSpPr>
          <p:spPr>
            <a:xfrm>
              <a:off x="677224" y="1699539"/>
              <a:ext cx="7785409" cy="799324"/>
            </a:xfrm>
            <a:prstGeom prst="notchedRightArrow">
              <a:avLst/>
            </a:prstGeom>
            <a:solidFill>
              <a:srgbClr val="CCC4BE"/>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orme libre : forme 13">
              <a:extLst>
                <a:ext uri="{FF2B5EF4-FFF2-40B4-BE49-F238E27FC236}">
                  <a16:creationId xmlns:a16="http://schemas.microsoft.com/office/drawing/2014/main" id="{04B5BDEC-7702-FB4F-274C-9D8A9E31793A}"/>
                </a:ext>
              </a:extLst>
            </p:cNvPr>
            <p:cNvSpPr/>
            <p:nvPr/>
          </p:nvSpPr>
          <p:spPr>
            <a:xfrm>
              <a:off x="737514" y="1004229"/>
              <a:ext cx="2258072" cy="799324"/>
            </a:xfrm>
            <a:custGeom>
              <a:avLst/>
              <a:gdLst>
                <a:gd name="connsiteX0" fmla="*/ 0 w 2258072"/>
                <a:gd name="connsiteY0" fmla="*/ 0 h 799324"/>
                <a:gd name="connsiteX1" fmla="*/ 2258072 w 2258072"/>
                <a:gd name="connsiteY1" fmla="*/ 0 h 799324"/>
                <a:gd name="connsiteX2" fmla="*/ 2258072 w 2258072"/>
                <a:gd name="connsiteY2" fmla="*/ 799324 h 799324"/>
                <a:gd name="connsiteX3" fmla="*/ 0 w 2258072"/>
                <a:gd name="connsiteY3" fmla="*/ 799324 h 799324"/>
                <a:gd name="connsiteX4" fmla="*/ 0 w 2258072"/>
                <a:gd name="connsiteY4" fmla="*/ 0 h 79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072" h="799324">
                  <a:moveTo>
                    <a:pt x="0" y="0"/>
                  </a:moveTo>
                  <a:lnTo>
                    <a:pt x="2258072" y="0"/>
                  </a:lnTo>
                  <a:lnTo>
                    <a:pt x="2258072" y="799324"/>
                  </a:lnTo>
                  <a:lnTo>
                    <a:pt x="0" y="7993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kern="1200" dirty="0">
                  <a:solidFill>
                    <a:srgbClr val="D74275"/>
                  </a:solidFill>
                  <a:latin typeface="DINPro" panose="020B0504020101020102" pitchFamily="34" charset="0"/>
                </a:rPr>
                <a:t>2 février 2023 : parution de l’appel d’offres</a:t>
              </a:r>
            </a:p>
          </p:txBody>
        </p:sp>
        <p:sp>
          <p:nvSpPr>
            <p:cNvPr id="15" name="Ellipse 14">
              <a:extLst>
                <a:ext uri="{FF2B5EF4-FFF2-40B4-BE49-F238E27FC236}">
                  <a16:creationId xmlns:a16="http://schemas.microsoft.com/office/drawing/2014/main" id="{69FAFA2E-36EE-B1CA-1DFA-DD89C1957DCA}"/>
                </a:ext>
              </a:extLst>
            </p:cNvPr>
            <p:cNvSpPr/>
            <p:nvPr/>
          </p:nvSpPr>
          <p:spPr>
            <a:xfrm>
              <a:off x="1709766" y="1999574"/>
              <a:ext cx="199831" cy="199831"/>
            </a:xfrm>
            <a:prstGeom prst="ellipse">
              <a:avLst/>
            </a:prstGeom>
            <a:solidFill>
              <a:srgbClr val="D742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orme libre : forme 15">
              <a:extLst>
                <a:ext uri="{FF2B5EF4-FFF2-40B4-BE49-F238E27FC236}">
                  <a16:creationId xmlns:a16="http://schemas.microsoft.com/office/drawing/2014/main" id="{3F672B47-4CA8-2F68-AAC9-AE3E897B49D5}"/>
                </a:ext>
              </a:extLst>
            </p:cNvPr>
            <p:cNvSpPr/>
            <p:nvPr/>
          </p:nvSpPr>
          <p:spPr>
            <a:xfrm>
              <a:off x="3080056" y="1327263"/>
              <a:ext cx="2258072" cy="799324"/>
            </a:xfrm>
            <a:custGeom>
              <a:avLst/>
              <a:gdLst>
                <a:gd name="connsiteX0" fmla="*/ 0 w 2258072"/>
                <a:gd name="connsiteY0" fmla="*/ 0 h 799324"/>
                <a:gd name="connsiteX1" fmla="*/ 2258072 w 2258072"/>
                <a:gd name="connsiteY1" fmla="*/ 0 h 799324"/>
                <a:gd name="connsiteX2" fmla="*/ 2258072 w 2258072"/>
                <a:gd name="connsiteY2" fmla="*/ 799324 h 799324"/>
                <a:gd name="connsiteX3" fmla="*/ 0 w 2258072"/>
                <a:gd name="connsiteY3" fmla="*/ 799324 h 799324"/>
                <a:gd name="connsiteX4" fmla="*/ 0 w 2258072"/>
                <a:gd name="connsiteY4" fmla="*/ 0 h 79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072" h="799324">
                  <a:moveTo>
                    <a:pt x="0" y="0"/>
                  </a:moveTo>
                  <a:lnTo>
                    <a:pt x="2258072" y="0"/>
                  </a:lnTo>
                  <a:lnTo>
                    <a:pt x="2258072" y="799324"/>
                  </a:lnTo>
                  <a:lnTo>
                    <a:pt x="0" y="7993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kern="1200" dirty="0">
                  <a:solidFill>
                    <a:srgbClr val="182D38"/>
                  </a:solidFill>
                  <a:latin typeface="DINPro" panose="020B0504020101020102" pitchFamily="34" charset="0"/>
                </a:rPr>
                <a:t>28 avril 2023 </a:t>
              </a:r>
            </a:p>
            <a:p>
              <a:pPr marL="0" lvl="0" indent="0" algn="ctr" defTabSz="533400">
                <a:lnSpc>
                  <a:spcPct val="90000"/>
                </a:lnSpc>
                <a:spcBef>
                  <a:spcPct val="0"/>
                </a:spcBef>
                <a:spcAft>
                  <a:spcPct val="35000"/>
                </a:spcAft>
                <a:buNone/>
              </a:pPr>
              <a:r>
                <a:rPr lang="fr-FR" sz="1200" kern="1200" dirty="0">
                  <a:solidFill>
                    <a:srgbClr val="182D38"/>
                  </a:solidFill>
                  <a:latin typeface="DINPro" panose="020B0504020101020102" pitchFamily="34" charset="0"/>
                </a:rPr>
                <a:t>Limite de dépôt des dossiers </a:t>
              </a:r>
            </a:p>
          </p:txBody>
        </p:sp>
        <p:sp>
          <p:nvSpPr>
            <p:cNvPr id="17" name="Ellipse 16">
              <a:extLst>
                <a:ext uri="{FF2B5EF4-FFF2-40B4-BE49-F238E27FC236}">
                  <a16:creationId xmlns:a16="http://schemas.microsoft.com/office/drawing/2014/main" id="{CCB64C94-400F-9C23-A59C-D8EB57380038}"/>
                </a:ext>
              </a:extLst>
            </p:cNvPr>
            <p:cNvSpPr/>
            <p:nvPr/>
          </p:nvSpPr>
          <p:spPr>
            <a:xfrm>
              <a:off x="4080742" y="1999574"/>
              <a:ext cx="199831" cy="199831"/>
            </a:xfrm>
            <a:prstGeom prst="ellipse">
              <a:avLst/>
            </a:prstGeom>
            <a:solidFill>
              <a:srgbClr val="182D3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orme libre : forme 17">
              <a:extLst>
                <a:ext uri="{FF2B5EF4-FFF2-40B4-BE49-F238E27FC236}">
                  <a16:creationId xmlns:a16="http://schemas.microsoft.com/office/drawing/2014/main" id="{17E2CEB9-B921-1581-4D33-5F1FDBE3C71B}"/>
                </a:ext>
              </a:extLst>
            </p:cNvPr>
            <p:cNvSpPr/>
            <p:nvPr/>
          </p:nvSpPr>
          <p:spPr>
            <a:xfrm>
              <a:off x="5422598" y="1100334"/>
              <a:ext cx="2258072" cy="799324"/>
            </a:xfrm>
            <a:custGeom>
              <a:avLst/>
              <a:gdLst>
                <a:gd name="connsiteX0" fmla="*/ 0 w 2258072"/>
                <a:gd name="connsiteY0" fmla="*/ 0 h 799324"/>
                <a:gd name="connsiteX1" fmla="*/ 2258072 w 2258072"/>
                <a:gd name="connsiteY1" fmla="*/ 0 h 799324"/>
                <a:gd name="connsiteX2" fmla="*/ 2258072 w 2258072"/>
                <a:gd name="connsiteY2" fmla="*/ 799324 h 799324"/>
                <a:gd name="connsiteX3" fmla="*/ 0 w 2258072"/>
                <a:gd name="connsiteY3" fmla="*/ 799324 h 799324"/>
                <a:gd name="connsiteX4" fmla="*/ 0 w 2258072"/>
                <a:gd name="connsiteY4" fmla="*/ 0 h 79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072" h="799324">
                  <a:moveTo>
                    <a:pt x="0" y="0"/>
                  </a:moveTo>
                  <a:lnTo>
                    <a:pt x="2258072" y="0"/>
                  </a:lnTo>
                  <a:lnTo>
                    <a:pt x="2258072" y="799324"/>
                  </a:lnTo>
                  <a:lnTo>
                    <a:pt x="0" y="7993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kern="1200" dirty="0">
                  <a:solidFill>
                    <a:srgbClr val="E37224"/>
                  </a:solidFill>
                  <a:latin typeface="DINPro" panose="020B0504020101020102" pitchFamily="34" charset="0"/>
                </a:rPr>
                <a:t>6 octobre 2023 </a:t>
              </a:r>
            </a:p>
            <a:p>
              <a:pPr marL="0" lvl="0" indent="0" algn="ctr" defTabSz="533400">
                <a:lnSpc>
                  <a:spcPct val="90000"/>
                </a:lnSpc>
                <a:spcBef>
                  <a:spcPct val="0"/>
                </a:spcBef>
                <a:spcAft>
                  <a:spcPct val="35000"/>
                </a:spcAft>
                <a:buNone/>
              </a:pPr>
              <a:r>
                <a:rPr lang="fr-FR" sz="1200" kern="1200" dirty="0">
                  <a:solidFill>
                    <a:srgbClr val="E37224"/>
                  </a:solidFill>
                  <a:latin typeface="DINPro" panose="020B0504020101020102" pitchFamily="34" charset="0"/>
                </a:rPr>
                <a:t>Réponse aux candidatures </a:t>
              </a:r>
            </a:p>
          </p:txBody>
        </p:sp>
        <p:sp>
          <p:nvSpPr>
            <p:cNvPr id="19" name="Ellipse 18">
              <a:extLst>
                <a:ext uri="{FF2B5EF4-FFF2-40B4-BE49-F238E27FC236}">
                  <a16:creationId xmlns:a16="http://schemas.microsoft.com/office/drawing/2014/main" id="{17D73B3A-994E-5EEE-69F3-17253370F24D}"/>
                </a:ext>
              </a:extLst>
            </p:cNvPr>
            <p:cNvSpPr/>
            <p:nvPr/>
          </p:nvSpPr>
          <p:spPr>
            <a:xfrm>
              <a:off x="6451718" y="1999574"/>
              <a:ext cx="199831" cy="199831"/>
            </a:xfrm>
            <a:prstGeom prst="ellipse">
              <a:avLst/>
            </a:prstGeom>
            <a:solidFill>
              <a:srgbClr val="E372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716314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Offre bilan</a:t>
            </a:r>
            <a:endParaRPr lang="fr-FR" sz="2000" dirty="0">
              <a:solidFill>
                <a:srgbClr val="A71D17"/>
              </a:solidFill>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1.4</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2" name="Ellipse 1">
            <a:extLst>
              <a:ext uri="{FF2B5EF4-FFF2-40B4-BE49-F238E27FC236}">
                <a16:creationId xmlns:a16="http://schemas.microsoft.com/office/drawing/2014/main" id="{B9BAF40D-1323-CE67-CA69-B108CEA5AB14}"/>
              </a:ext>
            </a:extLst>
          </p:cNvPr>
          <p:cNvSpPr/>
          <p:nvPr/>
        </p:nvSpPr>
        <p:spPr>
          <a:xfrm>
            <a:off x="395536" y="1320694"/>
            <a:ext cx="3168352" cy="305125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Offre BC </a:t>
            </a:r>
          </a:p>
          <a:p>
            <a:pPr algn="ctr"/>
            <a:r>
              <a:rPr lang="fr-FR" sz="1400" dirty="0">
                <a:solidFill>
                  <a:srgbClr val="24385D"/>
                </a:solidFill>
                <a:latin typeface="DINPro" panose="020B0504020101020102" pitchFamily="34" charset="0"/>
              </a:rPr>
              <a:t>Contribuer à développer l’activité Bilan de Compétences</a:t>
            </a:r>
          </a:p>
        </p:txBody>
      </p:sp>
      <p:sp>
        <p:nvSpPr>
          <p:cNvPr id="3" name="Arc 2">
            <a:extLst>
              <a:ext uri="{FF2B5EF4-FFF2-40B4-BE49-F238E27FC236}">
                <a16:creationId xmlns:a16="http://schemas.microsoft.com/office/drawing/2014/main" id="{47EBD00E-1249-C80D-7E46-5DE253597459}"/>
              </a:ext>
            </a:extLst>
          </p:cNvPr>
          <p:cNvSpPr/>
          <p:nvPr/>
        </p:nvSpPr>
        <p:spPr>
          <a:xfrm rot="19947075">
            <a:off x="2799751" y="1040661"/>
            <a:ext cx="2519933" cy="2388359"/>
          </a:xfrm>
          <a:prstGeom prst="arc">
            <a:avLst>
              <a:gd name="adj1" fmla="val 15139405"/>
              <a:gd name="adj2" fmla="val 300629"/>
            </a:avLst>
          </a:prstGeom>
          <a:ln w="19050">
            <a:solidFill>
              <a:srgbClr val="1B34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a:extLst>
              <a:ext uri="{FF2B5EF4-FFF2-40B4-BE49-F238E27FC236}">
                <a16:creationId xmlns:a16="http://schemas.microsoft.com/office/drawing/2014/main" id="{1D9EAF42-7143-49ED-A335-4018CB8A8576}"/>
              </a:ext>
            </a:extLst>
          </p:cNvPr>
          <p:cNvSpPr txBox="1"/>
          <p:nvPr/>
        </p:nvSpPr>
        <p:spPr>
          <a:xfrm>
            <a:off x="4422852" y="1995686"/>
            <a:ext cx="4541636" cy="892552"/>
          </a:xfrm>
          <a:prstGeom prst="rect">
            <a:avLst/>
          </a:prstGeom>
          <a:noFill/>
        </p:spPr>
        <p:txBody>
          <a:bodyPr wrap="square">
            <a:spAutoFit/>
          </a:bodyPr>
          <a:lstStyle/>
          <a:p>
            <a:pPr algn="just"/>
            <a:r>
              <a:rPr lang="fr-FR" sz="2000" b="1" dirty="0">
                <a:solidFill>
                  <a:srgbClr val="A71D17"/>
                </a:solidFill>
                <a:latin typeface="DINPro" panose="020B0504020101020102" pitchFamily="34" charset="0"/>
              </a:rPr>
              <a:t>1 </a:t>
            </a:r>
            <a:r>
              <a:rPr lang="fr-FR" sz="1600" dirty="0">
                <a:latin typeface="DINPro" panose="020B0504020101020102" pitchFamily="34" charset="0"/>
              </a:rPr>
              <a:t>plan de communication national sur le BC intégrant les 3 formats du BC, le BC 100% et les bilans experts, déployé par chaque CIBC</a:t>
            </a:r>
          </a:p>
        </p:txBody>
      </p:sp>
    </p:spTree>
    <p:extLst>
      <p:ext uri="{BB962C8B-B14F-4D97-AF65-F5344CB8AC3E}">
        <p14:creationId xmlns:p14="http://schemas.microsoft.com/office/powerpoint/2010/main" val="215383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Offre bilan</a:t>
            </a:r>
            <a:endParaRPr lang="fr-FR" sz="2000" dirty="0">
              <a:solidFill>
                <a:srgbClr val="A71D17"/>
              </a:solidFill>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1.4</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5" name="ZoneTexte 4">
            <a:extLst>
              <a:ext uri="{FF2B5EF4-FFF2-40B4-BE49-F238E27FC236}">
                <a16:creationId xmlns:a16="http://schemas.microsoft.com/office/drawing/2014/main" id="{6F91C598-22A1-C85F-367F-14347B630F72}"/>
              </a:ext>
            </a:extLst>
          </p:cNvPr>
          <p:cNvSpPr txBox="1"/>
          <p:nvPr/>
        </p:nvSpPr>
        <p:spPr>
          <a:xfrm>
            <a:off x="64294" y="947486"/>
            <a:ext cx="9189104" cy="584775"/>
          </a:xfrm>
          <a:prstGeom prst="rect">
            <a:avLst/>
          </a:prstGeom>
          <a:noFill/>
        </p:spPr>
        <p:txBody>
          <a:bodyPr wrap="square" rtlCol="0">
            <a:spAutoFit/>
          </a:bodyPr>
          <a:lstStyle/>
          <a:p>
            <a:pPr defTabSz="914378"/>
            <a:r>
              <a:rPr lang="fr-FR" sz="2000" dirty="0">
                <a:solidFill>
                  <a:srgbClr val="A71D17"/>
                </a:solidFill>
                <a:latin typeface="DINPro" panose="020B0504020101020102" pitchFamily="34" charset="0"/>
              </a:rPr>
              <a:t>Bilans experts </a:t>
            </a:r>
          </a:p>
          <a:p>
            <a:pPr defTabSz="914378">
              <a:buClr>
                <a:srgbClr val="E37224"/>
              </a:buClr>
            </a:pPr>
            <a:endParaRPr lang="fr-FR" sz="1200" dirty="0">
              <a:solidFill>
                <a:prstClr val="black"/>
              </a:solidFill>
              <a:latin typeface="DINPro" panose="020B0504020101020102" pitchFamily="34" charset="0"/>
            </a:endParaRPr>
          </a:p>
        </p:txBody>
      </p:sp>
      <p:sp>
        <p:nvSpPr>
          <p:cNvPr id="2" name="ZoneTexte 1">
            <a:extLst>
              <a:ext uri="{FF2B5EF4-FFF2-40B4-BE49-F238E27FC236}">
                <a16:creationId xmlns:a16="http://schemas.microsoft.com/office/drawing/2014/main" id="{2BDB7999-6A4A-A4EE-B2BB-0A49D4EBE034}"/>
              </a:ext>
            </a:extLst>
          </p:cNvPr>
          <p:cNvSpPr txBox="1"/>
          <p:nvPr/>
        </p:nvSpPr>
        <p:spPr>
          <a:xfrm>
            <a:off x="454727" y="3784438"/>
            <a:ext cx="8748464" cy="369332"/>
          </a:xfrm>
          <a:prstGeom prst="rect">
            <a:avLst/>
          </a:prstGeom>
          <a:noFill/>
        </p:spPr>
        <p:txBody>
          <a:bodyPr wrap="square" rtlCol="0">
            <a:spAutoFit/>
          </a:bodyPr>
          <a:lstStyle/>
          <a:p>
            <a:pPr algn="r"/>
            <a:r>
              <a:rPr lang="fr-FR" i="1" dirty="0">
                <a:solidFill>
                  <a:srgbClr val="1B345C"/>
                </a:solidFill>
                <a:latin typeface="DINPro" panose="020B0504020101020102" pitchFamily="34" charset="0"/>
              </a:rPr>
              <a:t>Chaque CIBC aura le choix de proposer ou non ces nouvelles prestations bilan. </a:t>
            </a:r>
          </a:p>
        </p:txBody>
      </p:sp>
      <p:graphicFrame>
        <p:nvGraphicFramePr>
          <p:cNvPr id="3" name="Diagramme 2">
            <a:extLst>
              <a:ext uri="{FF2B5EF4-FFF2-40B4-BE49-F238E27FC236}">
                <a16:creationId xmlns:a16="http://schemas.microsoft.com/office/drawing/2014/main" id="{357E8B0D-A3AB-EB5F-A326-EBF524DDA697}"/>
              </a:ext>
            </a:extLst>
          </p:cNvPr>
          <p:cNvGraphicFramePr/>
          <p:nvPr>
            <p:extLst>
              <p:ext uri="{D42A27DB-BD31-4B8C-83A1-F6EECF244321}">
                <p14:modId xmlns:p14="http://schemas.microsoft.com/office/powerpoint/2010/main" val="1872997029"/>
              </p:ext>
            </p:extLst>
          </p:nvPr>
        </p:nvGraphicFramePr>
        <p:xfrm>
          <a:off x="179512" y="1091503"/>
          <a:ext cx="8556475" cy="250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75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source">
            <a:extLst>
              <a:ext uri="{FF2B5EF4-FFF2-40B4-BE49-F238E27FC236}">
                <a16:creationId xmlns:a16="http://schemas.microsoft.com/office/drawing/2014/main" id="{78D0E7C2-1954-515B-80E1-5F1F97004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681" y="1514110"/>
            <a:ext cx="2667710" cy="2773662"/>
          </a:xfrm>
          <a:prstGeom prst="rect">
            <a:avLst/>
          </a:prstGeom>
          <a:noFill/>
          <a:extLst>
            <a:ext uri="{909E8E84-426E-40DD-AFC4-6F175D3DCCD1}">
              <a14:hiddenFill xmlns:a14="http://schemas.microsoft.com/office/drawing/2010/main">
                <a:solidFill>
                  <a:srgbClr val="FFFFFF"/>
                </a:solidFill>
              </a14:hiddenFill>
            </a:ext>
          </a:extLst>
        </p:spPr>
      </p:pic>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fr-FR">
              <a:solidFill>
                <a:prstClr val="white"/>
              </a:solidFill>
              <a:latin typeface="Calibri"/>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defRPr/>
            </a:pPr>
            <a:r>
              <a:rPr lang="fr-FR" sz="2800" b="1" dirty="0">
                <a:solidFill>
                  <a:prstClr val="white"/>
                </a:solidFill>
                <a:latin typeface="DINPro-Regular" panose="02000503030000020004" pitchFamily="2" charset="0"/>
              </a:rPr>
              <a:t>1.4</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endParaRPr lang="id-ID">
              <a:solidFill>
                <a:prstClr val="white"/>
              </a:solidFill>
              <a:latin typeface="Kelson Sans" panose="02000500000000000000" pitchFamily="50" charset="0"/>
            </a:endParaRPr>
          </a:p>
        </p:txBody>
      </p:sp>
      <p:pic>
        <p:nvPicPr>
          <p:cNvPr id="11" name="Image 10">
            <a:extLst>
              <a:ext uri="{FF2B5EF4-FFF2-40B4-BE49-F238E27FC236}">
                <a16:creationId xmlns:a16="http://schemas.microsoft.com/office/drawing/2014/main" id="{9C416B17-9ADE-3E4A-FAF3-4CF930FC6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155" y="4266830"/>
            <a:ext cx="1884703" cy="897209"/>
          </a:xfrm>
          <a:prstGeom prst="rect">
            <a:avLst/>
          </a:prstGeom>
        </p:spPr>
      </p:pic>
      <p:sp>
        <p:nvSpPr>
          <p:cNvPr id="5" name="Rectangle 4">
            <a:extLst>
              <a:ext uri="{FF2B5EF4-FFF2-40B4-BE49-F238E27FC236}">
                <a16:creationId xmlns:a16="http://schemas.microsoft.com/office/drawing/2014/main" id="{650895C5-D93D-229B-E181-77055C8AF79E}"/>
              </a:ext>
            </a:extLst>
          </p:cNvPr>
          <p:cNvSpPr/>
          <p:nvPr/>
        </p:nvSpPr>
        <p:spPr>
          <a:xfrm>
            <a:off x="0" y="809183"/>
            <a:ext cx="6944583"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defRPr/>
            </a:pPr>
            <a:r>
              <a:rPr lang="fr-FR" sz="2000" dirty="0">
                <a:solidFill>
                  <a:srgbClr val="A71D17"/>
                </a:solidFill>
                <a:latin typeface="DINPro" panose="020B0504020101020102" pitchFamily="34" charset="0"/>
                <a:ea typeface="Lato" panose="020F0502020204030203" pitchFamily="34" charset="0"/>
                <a:cs typeface="Lato" panose="020F0502020204030203" pitchFamily="34" charset="0"/>
              </a:rPr>
              <a:t>Présentation du plan de communication 2023 – 2024 </a:t>
            </a:r>
          </a:p>
        </p:txBody>
      </p:sp>
      <p:sp>
        <p:nvSpPr>
          <p:cNvPr id="12" name="ZoneTexte 11">
            <a:extLst>
              <a:ext uri="{FF2B5EF4-FFF2-40B4-BE49-F238E27FC236}">
                <a16:creationId xmlns:a16="http://schemas.microsoft.com/office/drawing/2014/main" id="{925463A3-DC3A-E493-9372-812EE1A2EEF4}"/>
              </a:ext>
            </a:extLst>
          </p:cNvPr>
          <p:cNvSpPr txBox="1"/>
          <p:nvPr/>
        </p:nvSpPr>
        <p:spPr>
          <a:xfrm>
            <a:off x="2808533" y="1472102"/>
            <a:ext cx="6197786" cy="2710550"/>
          </a:xfrm>
          <a:prstGeom prst="rect">
            <a:avLst/>
          </a:prstGeom>
          <a:noFill/>
        </p:spPr>
        <p:txBody>
          <a:bodyPr wrap="square">
            <a:spAutoFit/>
          </a:bodyPr>
          <a:lstStyle/>
          <a:p>
            <a:pPr algn="just">
              <a:lnSpc>
                <a:spcPct val="115000"/>
              </a:lnSpc>
              <a:spcAft>
                <a:spcPts val="800"/>
              </a:spcAft>
            </a:pPr>
            <a:r>
              <a:rPr lang="fr-FR" sz="1400" dirty="0">
                <a:latin typeface="DINPro" panose="020B0504020101020102"/>
                <a:ea typeface="Calibri" panose="020F0502020204030204" pitchFamily="34" charset="0"/>
                <a:cs typeface="Times New Roman" panose="02020603050405020304" pitchFamily="18" charset="0"/>
              </a:rPr>
              <a:t>Mise en ligne du </a:t>
            </a:r>
            <a:r>
              <a:rPr lang="fr-FR" sz="1400" b="1" dirty="0">
                <a:solidFill>
                  <a:srgbClr val="A71D17"/>
                </a:solidFill>
                <a:latin typeface="DINPro" panose="020B0504020101020102"/>
                <a:ea typeface="Calibri" panose="020F0502020204030204" pitchFamily="34" charset="0"/>
                <a:cs typeface="Times New Roman" panose="02020603050405020304" pitchFamily="18" charset="0"/>
              </a:rPr>
              <a:t>nouveau site web </a:t>
            </a:r>
            <a:r>
              <a:rPr lang="fr-FR" sz="1400" dirty="0">
                <a:latin typeface="DINPro" panose="020B0504020101020102"/>
                <a:ea typeface="Calibri" panose="020F0502020204030204" pitchFamily="34" charset="0"/>
                <a:cs typeface="Times New Roman" panose="02020603050405020304" pitchFamily="18" charset="0"/>
              </a:rPr>
              <a:t>de la Fédération Nationale en juillet 2023</a:t>
            </a:r>
          </a:p>
          <a:p>
            <a:pPr algn="just">
              <a:lnSpc>
                <a:spcPct val="115000"/>
              </a:lnSpc>
              <a:spcAft>
                <a:spcPts val="800"/>
              </a:spcAft>
            </a:pPr>
            <a:r>
              <a:rPr lang="fr-FR" sz="1400" b="1" dirty="0">
                <a:solidFill>
                  <a:srgbClr val="A71D17"/>
                </a:solidFill>
                <a:latin typeface="DINPro" panose="020B0504020101020102"/>
                <a:ea typeface="Calibri" panose="020F0502020204030204" pitchFamily="34" charset="0"/>
                <a:cs typeface="Times New Roman" panose="02020603050405020304" pitchFamily="18" charset="0"/>
              </a:rPr>
              <a:t>Un plan de communication</a:t>
            </a:r>
            <a:r>
              <a:rPr lang="fr-FR" sz="1400" dirty="0">
                <a:latin typeface="DINPro" panose="020B0504020101020102"/>
                <a:ea typeface="Calibri" panose="020F0502020204030204" pitchFamily="34" charset="0"/>
                <a:cs typeface="Times New Roman" panose="02020603050405020304" pitchFamily="18" charset="0"/>
              </a:rPr>
              <a:t> déployé </a:t>
            </a:r>
          </a:p>
          <a:p>
            <a:pPr algn="just">
              <a:lnSpc>
                <a:spcPct val="115000"/>
              </a:lnSpc>
              <a:spcAft>
                <a:spcPts val="800"/>
              </a:spcAft>
            </a:pPr>
            <a:r>
              <a:rPr lang="fr-FR" sz="1400" b="1" dirty="0">
                <a:latin typeface="DINPro" panose="020B0504020101020102"/>
                <a:ea typeface="Calibri" panose="020F0502020204030204" pitchFamily="34" charset="0"/>
                <a:cs typeface="Times New Roman" panose="02020603050405020304" pitchFamily="18" charset="0"/>
              </a:rPr>
              <a:t>Objectif</a:t>
            </a:r>
          </a:p>
          <a:p>
            <a:pPr algn="just">
              <a:lnSpc>
                <a:spcPct val="115000"/>
              </a:lnSpc>
              <a:spcAft>
                <a:spcPts val="800"/>
              </a:spcAft>
            </a:pPr>
            <a:r>
              <a:rPr lang="fr-FR" sz="1400" dirty="0">
                <a:latin typeface="DINPro" panose="020B0504020101020102"/>
                <a:ea typeface="Calibri" panose="020F0502020204030204" pitchFamily="34" charset="0"/>
                <a:cs typeface="Times New Roman" panose="02020603050405020304" pitchFamily="18" charset="0"/>
              </a:rPr>
              <a:t>Mettre en avant </a:t>
            </a:r>
            <a:r>
              <a:rPr lang="fr-FR" sz="1400" b="1" dirty="0">
                <a:solidFill>
                  <a:srgbClr val="A71D17"/>
                </a:solidFill>
                <a:latin typeface="DINPro" panose="020B0504020101020102"/>
                <a:ea typeface="Calibri" panose="020F0502020204030204" pitchFamily="34" charset="0"/>
                <a:cs typeface="Times New Roman" panose="02020603050405020304" pitchFamily="18" charset="0"/>
              </a:rPr>
              <a:t>les Bilans de compétences </a:t>
            </a:r>
            <a:r>
              <a:rPr lang="fr-FR" sz="1400" dirty="0">
                <a:latin typeface="DINPro" panose="020B0504020101020102"/>
                <a:ea typeface="Calibri" panose="020F0502020204030204" pitchFamily="34" charset="0"/>
                <a:cs typeface="Times New Roman" panose="02020603050405020304" pitchFamily="18" charset="0"/>
              </a:rPr>
              <a:t>et </a:t>
            </a:r>
            <a:r>
              <a:rPr lang="fr-FR" sz="1400" b="1" dirty="0">
                <a:solidFill>
                  <a:srgbClr val="A71D17"/>
                </a:solidFill>
                <a:latin typeface="DINPro" panose="020B0504020101020102"/>
                <a:ea typeface="Calibri" panose="020F0502020204030204" pitchFamily="34" charset="0"/>
                <a:cs typeface="Times New Roman" panose="02020603050405020304" pitchFamily="18" charset="0"/>
              </a:rPr>
              <a:t>la VAE </a:t>
            </a:r>
            <a:r>
              <a:rPr lang="fr-FR" sz="1400" dirty="0">
                <a:latin typeface="DINPro" panose="020B0504020101020102"/>
                <a:ea typeface="Calibri" panose="020F0502020204030204" pitchFamily="34" charset="0"/>
                <a:cs typeface="Times New Roman" panose="02020603050405020304" pitchFamily="18" charset="0"/>
              </a:rPr>
              <a:t>pour </a:t>
            </a:r>
            <a:r>
              <a:rPr lang="fr-FR" sz="1400" b="1" dirty="0">
                <a:solidFill>
                  <a:srgbClr val="A71D17"/>
                </a:solidFill>
                <a:latin typeface="DINPro" panose="020B0504020101020102"/>
                <a:ea typeface="Calibri" panose="020F0502020204030204" pitchFamily="34" charset="0"/>
                <a:cs typeface="Times New Roman" panose="02020603050405020304" pitchFamily="18" charset="0"/>
              </a:rPr>
              <a:t>imposer les CIBC en première ligne </a:t>
            </a:r>
            <a:r>
              <a:rPr lang="fr-FR" sz="1400" dirty="0">
                <a:latin typeface="DINPro" panose="020B0504020101020102"/>
                <a:ea typeface="Calibri" panose="020F0502020204030204" pitchFamily="34" charset="0"/>
                <a:cs typeface="Times New Roman" panose="02020603050405020304" pitchFamily="18" charset="0"/>
              </a:rPr>
              <a:t>des recherches.</a:t>
            </a:r>
          </a:p>
          <a:p>
            <a:pPr algn="just">
              <a:lnSpc>
                <a:spcPct val="115000"/>
              </a:lnSpc>
              <a:spcAft>
                <a:spcPts val="800"/>
              </a:spcAft>
            </a:pPr>
            <a:r>
              <a:rPr lang="fr-FR" sz="1400" dirty="0">
                <a:latin typeface="DINPro" panose="020B0504020101020102"/>
                <a:ea typeface="Calibri" panose="020F0502020204030204" pitchFamily="34" charset="0"/>
                <a:cs typeface="Times New Roman" panose="02020603050405020304" pitchFamily="18" charset="0"/>
              </a:rPr>
              <a:t>Pour cela, la Fédération va </a:t>
            </a:r>
            <a:r>
              <a:rPr lang="fr-FR" sz="1400" b="1" dirty="0">
                <a:solidFill>
                  <a:srgbClr val="A71D17"/>
                </a:solidFill>
                <a:latin typeface="DINPro" panose="020B0504020101020102"/>
                <a:ea typeface="Calibri" panose="020F0502020204030204" pitchFamily="34" charset="0"/>
                <a:cs typeface="Times New Roman" panose="02020603050405020304" pitchFamily="18" charset="0"/>
              </a:rPr>
              <a:t>créer des outils / supports </a:t>
            </a:r>
            <a:r>
              <a:rPr lang="fr-FR" sz="1400" b="1" dirty="0" err="1">
                <a:solidFill>
                  <a:srgbClr val="A71D17"/>
                </a:solidFill>
                <a:latin typeface="DINPro" panose="020B0504020101020102"/>
                <a:ea typeface="Calibri" panose="020F0502020204030204" pitchFamily="34" charset="0"/>
                <a:cs typeface="Times New Roman" panose="02020603050405020304" pitchFamily="18" charset="0"/>
              </a:rPr>
              <a:t>print</a:t>
            </a:r>
            <a:r>
              <a:rPr lang="fr-FR" sz="1400" b="1" dirty="0">
                <a:solidFill>
                  <a:srgbClr val="A71D17"/>
                </a:solidFill>
                <a:latin typeface="DINPro" panose="020B0504020101020102"/>
                <a:ea typeface="Calibri" panose="020F0502020204030204" pitchFamily="34" charset="0"/>
                <a:cs typeface="Times New Roman" panose="02020603050405020304" pitchFamily="18" charset="0"/>
              </a:rPr>
              <a:t> et web </a:t>
            </a:r>
            <a:r>
              <a:rPr lang="fr-FR" sz="1400" dirty="0">
                <a:latin typeface="DINPro" panose="020B0504020101020102"/>
                <a:ea typeface="Calibri" panose="020F0502020204030204" pitchFamily="34" charset="0"/>
                <a:cs typeface="Times New Roman" panose="02020603050405020304" pitchFamily="18" charset="0"/>
              </a:rPr>
              <a:t>qui seront mis à disposition du réseau CIBC et lancera une </a:t>
            </a:r>
            <a:r>
              <a:rPr lang="fr-FR" sz="1400" b="1" dirty="0">
                <a:solidFill>
                  <a:srgbClr val="A71D17"/>
                </a:solidFill>
                <a:latin typeface="DINPro" panose="020B0504020101020102"/>
                <a:ea typeface="Calibri" panose="020F0502020204030204" pitchFamily="34" charset="0"/>
                <a:cs typeface="Times New Roman" panose="02020603050405020304" pitchFamily="18" charset="0"/>
              </a:rPr>
              <a:t>campagne digitale nationale</a:t>
            </a:r>
            <a:r>
              <a:rPr lang="fr-FR" sz="1400" dirty="0">
                <a:latin typeface="DINPro" panose="020B0504020101020102"/>
                <a:ea typeface="Calibri" panose="020F0502020204030204" pitchFamily="34" charset="0"/>
                <a:cs typeface="Times New Roman" panose="02020603050405020304" pitchFamily="18" charset="0"/>
              </a:rPr>
              <a:t> autour des BC.</a:t>
            </a:r>
          </a:p>
        </p:txBody>
      </p:sp>
      <p:sp>
        <p:nvSpPr>
          <p:cNvPr id="2" name="Rectangle 1">
            <a:extLst>
              <a:ext uri="{FF2B5EF4-FFF2-40B4-BE49-F238E27FC236}">
                <a16:creationId xmlns:a16="http://schemas.microsoft.com/office/drawing/2014/main" id="{0018B550-E658-231B-6315-F0744A93AE72}"/>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Offre bilan</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3480187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fr-FR">
              <a:solidFill>
                <a:prstClr val="white"/>
              </a:solidFill>
              <a:latin typeface="Calibri"/>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defRPr/>
            </a:pPr>
            <a:r>
              <a:rPr lang="fr-FR" sz="2800" b="1" dirty="0">
                <a:solidFill>
                  <a:prstClr val="white"/>
                </a:solidFill>
                <a:latin typeface="DINPro-Regular" panose="02000503030000020004" pitchFamily="2" charset="0"/>
              </a:rPr>
              <a:t>1.4</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defRPr/>
            </a:pPr>
            <a:endParaRPr lang="id-ID">
              <a:solidFill>
                <a:prstClr val="white"/>
              </a:solidFill>
              <a:latin typeface="Kelson Sans" panose="02000500000000000000" pitchFamily="50" charset="0"/>
            </a:endParaRPr>
          </a:p>
        </p:txBody>
      </p:sp>
      <p:sp>
        <p:nvSpPr>
          <p:cNvPr id="10" name="ZoneTexte 9">
            <a:extLst>
              <a:ext uri="{FF2B5EF4-FFF2-40B4-BE49-F238E27FC236}">
                <a16:creationId xmlns:a16="http://schemas.microsoft.com/office/drawing/2014/main" id="{89ED1B3A-9401-C558-875D-1CF2242D99FF}"/>
              </a:ext>
            </a:extLst>
          </p:cNvPr>
          <p:cNvSpPr txBox="1"/>
          <p:nvPr/>
        </p:nvSpPr>
        <p:spPr>
          <a:xfrm>
            <a:off x="287311" y="1606264"/>
            <a:ext cx="4003313" cy="276999"/>
          </a:xfrm>
          <a:prstGeom prst="rect">
            <a:avLst/>
          </a:prstGeom>
          <a:noFill/>
        </p:spPr>
        <p:txBody>
          <a:bodyPr wrap="square" rtlCol="0">
            <a:spAutoFit/>
          </a:bodyPr>
          <a:lstStyle/>
          <a:p>
            <a:pPr algn="just" defTabSz="914378" fontAlgn="t">
              <a:defRPr/>
            </a:pPr>
            <a:endParaRPr lang="fr-FR" sz="1200" dirty="0">
              <a:solidFill>
                <a:srgbClr val="202122"/>
              </a:solidFill>
              <a:latin typeface="DINPro" panose="020B0504020101020102" pitchFamily="34" charset="0"/>
            </a:endParaRPr>
          </a:p>
        </p:txBody>
      </p:sp>
      <p:pic>
        <p:nvPicPr>
          <p:cNvPr id="11" name="Image 10">
            <a:extLst>
              <a:ext uri="{FF2B5EF4-FFF2-40B4-BE49-F238E27FC236}">
                <a16:creationId xmlns:a16="http://schemas.microsoft.com/office/drawing/2014/main" id="{9C416B17-9ADE-3E4A-FAF3-4CF930FC62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5" y="4266830"/>
            <a:ext cx="1884703" cy="897209"/>
          </a:xfrm>
          <a:prstGeom prst="rect">
            <a:avLst/>
          </a:prstGeom>
        </p:spPr>
      </p:pic>
      <p:graphicFrame>
        <p:nvGraphicFramePr>
          <p:cNvPr id="15" name="Diagramme 14">
            <a:extLst>
              <a:ext uri="{FF2B5EF4-FFF2-40B4-BE49-F238E27FC236}">
                <a16:creationId xmlns:a16="http://schemas.microsoft.com/office/drawing/2014/main" id="{350DB8FA-290E-9FB5-5C95-991B100F6BEF}"/>
              </a:ext>
            </a:extLst>
          </p:cNvPr>
          <p:cNvGraphicFramePr/>
          <p:nvPr>
            <p:extLst>
              <p:ext uri="{D42A27DB-BD31-4B8C-83A1-F6EECF244321}">
                <p14:modId xmlns:p14="http://schemas.microsoft.com/office/powerpoint/2010/main" val="890165993"/>
              </p:ext>
            </p:extLst>
          </p:nvPr>
        </p:nvGraphicFramePr>
        <p:xfrm>
          <a:off x="55323" y="1112426"/>
          <a:ext cx="9033353" cy="382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EBF5220-1915-83BE-4B05-EFCA93781B5C}"/>
              </a:ext>
            </a:extLst>
          </p:cNvPr>
          <p:cNvSpPr/>
          <p:nvPr/>
        </p:nvSpPr>
        <p:spPr>
          <a:xfrm>
            <a:off x="-3143" y="802450"/>
            <a:ext cx="6944583"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defRPr/>
            </a:pPr>
            <a:r>
              <a:rPr lang="fr-FR" sz="2000" dirty="0">
                <a:solidFill>
                  <a:srgbClr val="A71D17"/>
                </a:solidFill>
                <a:latin typeface="DINPro" panose="020B0504020101020102" pitchFamily="34" charset="0"/>
                <a:ea typeface="Lato" panose="020F0502020204030203" pitchFamily="34" charset="0"/>
                <a:cs typeface="Lato" panose="020F0502020204030203" pitchFamily="34" charset="0"/>
              </a:rPr>
              <a:t>Présentation du plan de communication 2023 – 2024</a:t>
            </a:r>
          </a:p>
        </p:txBody>
      </p:sp>
      <p:sp>
        <p:nvSpPr>
          <p:cNvPr id="3" name="Rectangle 2">
            <a:extLst>
              <a:ext uri="{FF2B5EF4-FFF2-40B4-BE49-F238E27FC236}">
                <a16:creationId xmlns:a16="http://schemas.microsoft.com/office/drawing/2014/main" id="{2F8B7D4B-A8EE-1331-667B-8F2FC99738A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Offre bilan</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68972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Séminaire national</a:t>
            </a:r>
            <a:endParaRPr lang="fr-FR" sz="2000" dirty="0">
              <a:solidFill>
                <a:srgbClr val="A71D17"/>
              </a:solidFill>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1.5</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3" name="Arc 2">
            <a:extLst>
              <a:ext uri="{FF2B5EF4-FFF2-40B4-BE49-F238E27FC236}">
                <a16:creationId xmlns:a16="http://schemas.microsoft.com/office/drawing/2014/main" id="{47EBD00E-1249-C80D-7E46-5DE253597459}"/>
              </a:ext>
            </a:extLst>
          </p:cNvPr>
          <p:cNvSpPr/>
          <p:nvPr/>
        </p:nvSpPr>
        <p:spPr>
          <a:xfrm rot="19947075">
            <a:off x="2799751" y="1040661"/>
            <a:ext cx="2519933" cy="2388359"/>
          </a:xfrm>
          <a:prstGeom prst="arc">
            <a:avLst>
              <a:gd name="adj1" fmla="val 15139405"/>
              <a:gd name="adj2" fmla="val 300629"/>
            </a:avLst>
          </a:prstGeom>
          <a:ln w="19050">
            <a:solidFill>
              <a:srgbClr val="1B34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Ellipse 4">
            <a:extLst>
              <a:ext uri="{FF2B5EF4-FFF2-40B4-BE49-F238E27FC236}">
                <a16:creationId xmlns:a16="http://schemas.microsoft.com/office/drawing/2014/main" id="{025D8653-4649-EB5B-2A7F-6740B998369F}"/>
              </a:ext>
            </a:extLst>
          </p:cNvPr>
          <p:cNvSpPr/>
          <p:nvPr/>
        </p:nvSpPr>
        <p:spPr>
          <a:xfrm>
            <a:off x="368288" y="1419622"/>
            <a:ext cx="2828658" cy="2644444"/>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Grand séminaire national </a:t>
            </a:r>
          </a:p>
          <a:p>
            <a:pPr algn="ctr"/>
            <a:r>
              <a:rPr lang="fr-FR" sz="1400" dirty="0">
                <a:solidFill>
                  <a:srgbClr val="24385D"/>
                </a:solidFill>
                <a:latin typeface="DINPro" panose="020B0504020101020102" pitchFamily="34" charset="0"/>
              </a:rPr>
              <a:t>Organiser le séminaire sur l’avenir des CIBC 2024 – 2025 </a:t>
            </a:r>
          </a:p>
        </p:txBody>
      </p:sp>
      <p:sp>
        <p:nvSpPr>
          <p:cNvPr id="12" name="ZoneTexte 11">
            <a:extLst>
              <a:ext uri="{FF2B5EF4-FFF2-40B4-BE49-F238E27FC236}">
                <a16:creationId xmlns:a16="http://schemas.microsoft.com/office/drawing/2014/main" id="{C8FBEEDE-176A-4611-CFAC-550F9B818FA5}"/>
              </a:ext>
            </a:extLst>
          </p:cNvPr>
          <p:cNvSpPr txBox="1"/>
          <p:nvPr/>
        </p:nvSpPr>
        <p:spPr>
          <a:xfrm>
            <a:off x="4768949" y="1884471"/>
            <a:ext cx="3634129" cy="707886"/>
          </a:xfrm>
          <a:prstGeom prst="rect">
            <a:avLst/>
          </a:prstGeom>
          <a:noFill/>
        </p:spPr>
        <p:txBody>
          <a:bodyPr wrap="square">
            <a:spAutoFit/>
          </a:bodyPr>
          <a:lstStyle/>
          <a:p>
            <a:pPr algn="just"/>
            <a:endParaRPr lang="fr-FR" sz="1200" dirty="0">
              <a:latin typeface="DINPro" panose="020B0504020101020102" pitchFamily="34" charset="0"/>
            </a:endParaRPr>
          </a:p>
          <a:p>
            <a:pPr algn="just"/>
            <a:r>
              <a:rPr lang="fr-FR" sz="1600" b="1" dirty="0">
                <a:solidFill>
                  <a:srgbClr val="A71D17"/>
                </a:solidFill>
                <a:latin typeface="DINPro" panose="020B0504020101020102" pitchFamily="34" charset="0"/>
              </a:rPr>
              <a:t>1</a:t>
            </a:r>
            <a:r>
              <a:rPr lang="fr-FR" sz="1200" dirty="0">
                <a:latin typeface="DINPro" panose="020B0504020101020102" pitchFamily="34" charset="0"/>
              </a:rPr>
              <a:t> séminaire national au printemps 2024 avec 200 participants et 80% de satisfaction</a:t>
            </a:r>
          </a:p>
        </p:txBody>
      </p:sp>
    </p:spTree>
    <p:extLst>
      <p:ext uri="{BB962C8B-B14F-4D97-AF65-F5344CB8AC3E}">
        <p14:creationId xmlns:p14="http://schemas.microsoft.com/office/powerpoint/2010/main" val="4124785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2" name="ZoneTexte 1">
            <a:extLst>
              <a:ext uri="{FF2B5EF4-FFF2-40B4-BE49-F238E27FC236}">
                <a16:creationId xmlns:a16="http://schemas.microsoft.com/office/drawing/2014/main" id="{43617D4F-960F-13A2-7B79-56E9070A320A}"/>
              </a:ext>
            </a:extLst>
          </p:cNvPr>
          <p:cNvSpPr txBox="1"/>
          <p:nvPr/>
        </p:nvSpPr>
        <p:spPr>
          <a:xfrm>
            <a:off x="9394" y="1015275"/>
            <a:ext cx="5408466" cy="923330"/>
          </a:xfrm>
          <a:prstGeom prst="rect">
            <a:avLst/>
          </a:prstGeom>
          <a:noFill/>
        </p:spPr>
        <p:txBody>
          <a:bodyPr wrap="square" rtlCol="0">
            <a:spAutoFit/>
          </a:bodyPr>
          <a:lstStyle/>
          <a:p>
            <a:pPr algn="just"/>
            <a:r>
              <a:rPr lang="fr-FR" dirty="0">
                <a:latin typeface="DINPro" panose="020B0504020101020102" pitchFamily="34" charset="0"/>
              </a:rPr>
              <a:t>Organisation d’un séminaire national à Vichy, les mercredi 3 et jeudi 4 avril 2024 sur </a:t>
            </a:r>
            <a:r>
              <a:rPr lang="fr-FR" b="1" dirty="0">
                <a:solidFill>
                  <a:srgbClr val="E37224"/>
                </a:solidFill>
                <a:latin typeface="DINPro" panose="020B0504020101020102" pitchFamily="34" charset="0"/>
              </a:rPr>
              <a:t>l’avenir des CIBC  </a:t>
            </a:r>
          </a:p>
        </p:txBody>
      </p:sp>
      <p:pic>
        <p:nvPicPr>
          <p:cNvPr id="5" name="Image 4">
            <a:extLst>
              <a:ext uri="{FF2B5EF4-FFF2-40B4-BE49-F238E27FC236}">
                <a16:creationId xmlns:a16="http://schemas.microsoft.com/office/drawing/2014/main" id="{9A8A978E-E944-6960-33E7-BD41C3782219}"/>
              </a:ext>
            </a:extLst>
          </p:cNvPr>
          <p:cNvPicPr>
            <a:picLocks noChangeAspect="1"/>
          </p:cNvPicPr>
          <p:nvPr/>
        </p:nvPicPr>
        <p:blipFill>
          <a:blip r:embed="rId2"/>
          <a:stretch>
            <a:fillRect/>
          </a:stretch>
        </p:blipFill>
        <p:spPr>
          <a:xfrm>
            <a:off x="5634563" y="991233"/>
            <a:ext cx="3339678" cy="2170790"/>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3EDC1D3B-A1B4-65A9-2D2A-65DEE74BE3D0}"/>
              </a:ext>
            </a:extLst>
          </p:cNvPr>
          <p:cNvPicPr>
            <a:picLocks noChangeAspect="1"/>
          </p:cNvPicPr>
          <p:nvPr/>
        </p:nvPicPr>
        <p:blipFill>
          <a:blip r:embed="rId3"/>
          <a:stretch>
            <a:fillRect/>
          </a:stretch>
        </p:blipFill>
        <p:spPr>
          <a:xfrm>
            <a:off x="192555" y="2063220"/>
            <a:ext cx="2280458" cy="2283352"/>
          </a:xfrm>
          <a:prstGeom prst="rect">
            <a:avLst/>
          </a:prstGeom>
          <a:ln>
            <a:noFill/>
          </a:ln>
          <a:effectLst>
            <a:outerShdw blurRad="292100" dist="139700" dir="2700000" algn="tl" rotWithShape="0">
              <a:srgbClr val="333333">
                <a:alpha val="65000"/>
              </a:srgbClr>
            </a:outerShdw>
          </a:effectLst>
        </p:spPr>
      </p:pic>
      <p:sp>
        <p:nvSpPr>
          <p:cNvPr id="3" name="Ellipse 2">
            <a:extLst>
              <a:ext uri="{FF2B5EF4-FFF2-40B4-BE49-F238E27FC236}">
                <a16:creationId xmlns:a16="http://schemas.microsoft.com/office/drawing/2014/main" id="{257EA017-9471-7398-CC92-CCFC03F38367}"/>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1.5</a:t>
            </a:r>
            <a:endParaRPr lang="fr-FR" sz="3600" b="1" dirty="0">
              <a:solidFill>
                <a:prstClr val="white"/>
              </a:solidFill>
              <a:latin typeface="DINPro-Regular" panose="02000503030000020004" pitchFamily="2" charset="0"/>
            </a:endParaRPr>
          </a:p>
        </p:txBody>
      </p:sp>
      <p:sp>
        <p:nvSpPr>
          <p:cNvPr id="11" name="Rectangle 10">
            <a:extLst>
              <a:ext uri="{FF2B5EF4-FFF2-40B4-BE49-F238E27FC236}">
                <a16:creationId xmlns:a16="http://schemas.microsoft.com/office/drawing/2014/main" id="{8987743E-B1D0-AB68-E208-979C8BC3C9FA}"/>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Séminaire national</a:t>
            </a:r>
            <a:endParaRPr lang="fr-FR" sz="2000" dirty="0">
              <a:solidFill>
                <a:srgbClr val="A71D17"/>
              </a:solidFill>
              <a:latin typeface="DINPro-Medium" panose="02000503030000020004" pitchFamily="2" charset="0"/>
            </a:endParaRPr>
          </a:p>
        </p:txBody>
      </p:sp>
      <p:pic>
        <p:nvPicPr>
          <p:cNvPr id="13" name="Image 12">
            <a:extLst>
              <a:ext uri="{FF2B5EF4-FFF2-40B4-BE49-F238E27FC236}">
                <a16:creationId xmlns:a16="http://schemas.microsoft.com/office/drawing/2014/main" id="{F7F53E34-F96B-3756-D3F2-CE55F47A82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15" name="ZoneTexte 14">
            <a:extLst>
              <a:ext uri="{FF2B5EF4-FFF2-40B4-BE49-F238E27FC236}">
                <a16:creationId xmlns:a16="http://schemas.microsoft.com/office/drawing/2014/main" id="{3C5562C5-21D2-E8B4-DF1B-CFDCDCC6255A}"/>
              </a:ext>
            </a:extLst>
          </p:cNvPr>
          <p:cNvSpPr txBox="1"/>
          <p:nvPr/>
        </p:nvSpPr>
        <p:spPr>
          <a:xfrm>
            <a:off x="2734194" y="3515758"/>
            <a:ext cx="6217251" cy="646331"/>
          </a:xfrm>
          <a:prstGeom prst="rect">
            <a:avLst/>
          </a:prstGeom>
          <a:noFill/>
        </p:spPr>
        <p:txBody>
          <a:bodyPr wrap="square" rtlCol="0">
            <a:spAutoFit/>
          </a:bodyPr>
          <a:lstStyle/>
          <a:p>
            <a:pPr algn="just"/>
            <a:r>
              <a:rPr lang="fr-FR" dirty="0">
                <a:latin typeface="DINPro" panose="020B0504020101020102" pitchFamily="34" charset="0"/>
              </a:rPr>
              <a:t>L’</a:t>
            </a:r>
            <a:r>
              <a:rPr lang="fr-FR" b="1" dirty="0">
                <a:solidFill>
                  <a:srgbClr val="E37224"/>
                </a:solidFill>
                <a:latin typeface="DINPro" panose="020B0504020101020102" pitchFamily="34" charset="0"/>
              </a:rPr>
              <a:t>ensemble du réseau </a:t>
            </a:r>
            <a:r>
              <a:rPr lang="fr-FR" dirty="0">
                <a:latin typeface="DINPro" panose="020B0504020101020102" pitchFamily="34" charset="0"/>
              </a:rPr>
              <a:t>(Administrateurs, Salariés) est invité à participer à cet événement</a:t>
            </a:r>
          </a:p>
        </p:txBody>
      </p:sp>
    </p:spTree>
    <p:extLst>
      <p:ext uri="{BB962C8B-B14F-4D97-AF65-F5344CB8AC3E}">
        <p14:creationId xmlns:p14="http://schemas.microsoft.com/office/powerpoint/2010/main" val="341662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Séminaire national</a:t>
            </a:r>
            <a:endParaRPr lang="fr-FR" sz="2000" dirty="0">
              <a:solidFill>
                <a:srgbClr val="A71D17"/>
              </a:solidFill>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1.5</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3" name="Image 2">
            <a:extLst>
              <a:ext uri="{FF2B5EF4-FFF2-40B4-BE49-F238E27FC236}">
                <a16:creationId xmlns:a16="http://schemas.microsoft.com/office/drawing/2014/main" id="{EB2E95D8-6CD4-BFA9-3677-A064B016F0D3}"/>
              </a:ext>
            </a:extLst>
          </p:cNvPr>
          <p:cNvPicPr>
            <a:picLocks noChangeAspect="1"/>
          </p:cNvPicPr>
          <p:nvPr/>
        </p:nvPicPr>
        <p:blipFill>
          <a:blip r:embed="rId2">
            <a:alphaModFix amt="35000"/>
          </a:blip>
          <a:stretch>
            <a:fillRect/>
          </a:stretch>
        </p:blipFill>
        <p:spPr>
          <a:xfrm>
            <a:off x="0" y="2711798"/>
            <a:ext cx="9171465" cy="2431702"/>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7D77E364-151B-2E55-EB47-2B76D0384E2A}"/>
              </a:ext>
            </a:extLst>
          </p:cNvPr>
          <p:cNvSpPr txBox="1"/>
          <p:nvPr/>
        </p:nvSpPr>
        <p:spPr>
          <a:xfrm>
            <a:off x="0" y="828964"/>
            <a:ext cx="7124928" cy="400110"/>
          </a:xfrm>
          <a:prstGeom prst="rect">
            <a:avLst/>
          </a:prstGeom>
          <a:noFill/>
        </p:spPr>
        <p:txBody>
          <a:bodyPr wrap="square">
            <a:spAutoFit/>
          </a:bodyPr>
          <a:lstStyle/>
          <a:p>
            <a:r>
              <a:rPr lang="fr-FR" sz="2000" b="1" dirty="0">
                <a:solidFill>
                  <a:srgbClr val="A71D17"/>
                </a:solidFill>
                <a:latin typeface="DINPro" panose="020B0504020101020102" pitchFamily="34" charset="0"/>
              </a:rPr>
              <a:t>Le programme </a:t>
            </a:r>
          </a:p>
        </p:txBody>
      </p:sp>
      <p:graphicFrame>
        <p:nvGraphicFramePr>
          <p:cNvPr id="2" name="Diagramme 1">
            <a:extLst>
              <a:ext uri="{FF2B5EF4-FFF2-40B4-BE49-F238E27FC236}">
                <a16:creationId xmlns:a16="http://schemas.microsoft.com/office/drawing/2014/main" id="{111B89EB-09D1-5DC3-E291-FF8AD22F784A}"/>
              </a:ext>
            </a:extLst>
          </p:cNvPr>
          <p:cNvGraphicFramePr/>
          <p:nvPr>
            <p:extLst>
              <p:ext uri="{D42A27DB-BD31-4B8C-83A1-F6EECF244321}">
                <p14:modId xmlns:p14="http://schemas.microsoft.com/office/powerpoint/2010/main" val="3737896573"/>
              </p:ext>
            </p:extLst>
          </p:nvPr>
        </p:nvGraphicFramePr>
        <p:xfrm>
          <a:off x="68840" y="903764"/>
          <a:ext cx="9006319" cy="278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43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6714E4A4-C56C-DEF2-09E7-A48D3205194C}"/>
              </a:ext>
            </a:extLst>
          </p:cNvPr>
          <p:cNvSpPr/>
          <p:nvPr/>
        </p:nvSpPr>
        <p:spPr>
          <a:xfrm>
            <a:off x="1259452" y="1192090"/>
            <a:ext cx="1873548" cy="1873548"/>
          </a:xfrm>
          <a:prstGeom prst="ellipse">
            <a:avLst/>
          </a:prstGeom>
          <a:pattFill prst="pct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p:cNvGrpSpPr/>
          <p:nvPr/>
        </p:nvGrpSpPr>
        <p:grpSpPr>
          <a:xfrm>
            <a:off x="1475656" y="1419622"/>
            <a:ext cx="1441143" cy="1418487"/>
            <a:chOff x="4087056" y="277908"/>
            <a:chExt cx="1686237" cy="1659728"/>
          </a:xfrm>
          <a:solidFill>
            <a:srgbClr val="A71D17"/>
          </a:solidFill>
        </p:grpSpPr>
        <p:sp>
          <p:nvSpPr>
            <p:cNvPr id="13" name="Ellipse 12">
              <a:extLst>
                <a:ext uri="{FF2B5EF4-FFF2-40B4-BE49-F238E27FC236}">
                  <a16:creationId xmlns:a16="http://schemas.microsoft.com/office/drawing/2014/main" id="{78E9BD3D-77EC-49D3-977E-AB75AAE46486}"/>
                </a:ext>
              </a:extLst>
            </p:cNvPr>
            <p:cNvSpPr/>
            <p:nvPr/>
          </p:nvSpPr>
          <p:spPr>
            <a:xfrm rot="10800000">
              <a:off x="4087056" y="277908"/>
              <a:ext cx="1686237" cy="16597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p>
          </p:txBody>
        </p:sp>
        <p:sp>
          <p:nvSpPr>
            <p:cNvPr id="20" name="TextBox 7">
              <a:extLst>
                <a:ext uri="{FF2B5EF4-FFF2-40B4-BE49-F238E27FC236}">
                  <a16:creationId xmlns:a16="http://schemas.microsoft.com/office/drawing/2014/main" id="{541E8597-CA58-4B90-8757-83B167D95A7E}"/>
                </a:ext>
              </a:extLst>
            </p:cNvPr>
            <p:cNvSpPr txBox="1"/>
            <p:nvPr/>
          </p:nvSpPr>
          <p:spPr>
            <a:xfrm>
              <a:off x="4628759" y="581096"/>
              <a:ext cx="602827" cy="1053350"/>
            </a:xfrm>
            <a:prstGeom prst="rect">
              <a:avLst/>
            </a:prstGeom>
            <a:grpFill/>
          </p:spPr>
          <p:txBody>
            <a:bodyPr wrap="none" lIns="68580" tIns="34290" rIns="68580" bIns="34290" rtlCol="0" anchor="ctr">
              <a:spAutoFit/>
            </a:bodyPr>
            <a:lstStyle/>
            <a:p>
              <a:pPr algn="ctr"/>
              <a:r>
                <a:rPr lang="fr-FR" sz="5400" dirty="0">
                  <a:solidFill>
                    <a:schemeClr val="bg1"/>
                  </a:solidFill>
                  <a:latin typeface="DINPro-Bold" panose="02000503030000020004" pitchFamily="2" charset="0"/>
                  <a:ea typeface="Nexa Bold" charset="0"/>
                  <a:cs typeface="Nexa Bold" charset="0"/>
                </a:rPr>
                <a:t>2</a:t>
              </a:r>
            </a:p>
          </p:txBody>
        </p:sp>
      </p:grpSp>
      <p:sp>
        <p:nvSpPr>
          <p:cNvPr id="22" name="TextBox 11">
            <a:extLst>
              <a:ext uri="{FF2B5EF4-FFF2-40B4-BE49-F238E27FC236}">
                <a16:creationId xmlns:a16="http://schemas.microsoft.com/office/drawing/2014/main" id="{BFDD8437-BDE4-45F9-A9E4-4EE73C0042D4}"/>
              </a:ext>
            </a:extLst>
          </p:cNvPr>
          <p:cNvSpPr txBox="1"/>
          <p:nvPr/>
        </p:nvSpPr>
        <p:spPr>
          <a:xfrm>
            <a:off x="3203848" y="1817240"/>
            <a:ext cx="6048672" cy="561692"/>
          </a:xfrm>
          <a:prstGeom prst="rect">
            <a:avLst/>
          </a:prstGeom>
          <a:noFill/>
        </p:spPr>
        <p:txBody>
          <a:bodyPr wrap="square" lIns="68580" tIns="34290" rIns="68580" bIns="34290" rtlCol="0">
            <a:spAutoFit/>
          </a:bodyPr>
          <a:lstStyle/>
          <a:p>
            <a:r>
              <a:rPr lang="fr-FR" sz="3200" b="1" dirty="0">
                <a:solidFill>
                  <a:srgbClr val="A71D17"/>
                </a:solidFill>
                <a:latin typeface="DINPro" panose="020B0504020101020102" pitchFamily="34" charset="0"/>
                <a:ea typeface="Nexa Bold" charset="0"/>
                <a:cs typeface="Nexa Bold" charset="0"/>
              </a:rPr>
              <a:t>Moyens mutualisés </a:t>
            </a:r>
          </a:p>
        </p:txBody>
      </p:sp>
      <p:sp>
        <p:nvSpPr>
          <p:cNvPr id="10" name="Ellipse 9">
            <a:extLst>
              <a:ext uri="{FF2B5EF4-FFF2-40B4-BE49-F238E27FC236}">
                <a16:creationId xmlns:a16="http://schemas.microsoft.com/office/drawing/2014/main" id="{20D169C6-AAC6-3E95-0F3A-F19FC205E658}"/>
              </a:ext>
            </a:extLst>
          </p:cNvPr>
          <p:cNvSpPr/>
          <p:nvPr/>
        </p:nvSpPr>
        <p:spPr>
          <a:xfrm>
            <a:off x="395536" y="483518"/>
            <a:ext cx="839327" cy="83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5" name="Ellipse 14">
            <a:extLst>
              <a:ext uri="{FF2B5EF4-FFF2-40B4-BE49-F238E27FC236}">
                <a16:creationId xmlns:a16="http://schemas.microsoft.com/office/drawing/2014/main" id="{15A5DC20-93E9-21DC-9D5D-2165110E3C98}"/>
              </a:ext>
            </a:extLst>
          </p:cNvPr>
          <p:cNvSpPr/>
          <p:nvPr/>
        </p:nvSpPr>
        <p:spPr>
          <a:xfrm>
            <a:off x="781970" y="307866"/>
            <a:ext cx="839327" cy="83932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 name="TextBox 12">
            <a:extLst>
              <a:ext uri="{FF2B5EF4-FFF2-40B4-BE49-F238E27FC236}">
                <a16:creationId xmlns:a16="http://schemas.microsoft.com/office/drawing/2014/main" id="{E90607ED-5905-2A70-28C2-26E65DA99A00}"/>
              </a:ext>
            </a:extLst>
          </p:cNvPr>
          <p:cNvSpPr txBox="1"/>
          <p:nvPr/>
        </p:nvSpPr>
        <p:spPr>
          <a:xfrm>
            <a:off x="3419872" y="2414369"/>
            <a:ext cx="4824536" cy="749821"/>
          </a:xfrm>
          <a:prstGeom prst="rect">
            <a:avLst/>
          </a:prstGeom>
          <a:noFill/>
        </p:spPr>
        <p:txBody>
          <a:bodyPr wrap="square" lIns="68580" tIns="34290" rIns="68580" bIns="34290" rtlCol="0">
            <a:spAutoFit/>
          </a:bodyPr>
          <a:lstStyle/>
          <a:p>
            <a:pPr marL="171450" indent="-171450">
              <a:lnSpc>
                <a:spcPct val="200000"/>
              </a:lnSpc>
              <a:buClr>
                <a:srgbClr val="A71D17"/>
              </a:buClr>
              <a:buSzPct val="150000"/>
              <a:buFont typeface="+mj-lt"/>
              <a:buAutoNum type="arabicPeriod"/>
            </a:pPr>
            <a:r>
              <a:rPr lang="fr-FR" sz="1200" dirty="0">
                <a:solidFill>
                  <a:schemeClr val="tx1">
                    <a:lumMod val="50000"/>
                    <a:lumOff val="50000"/>
                  </a:schemeClr>
                </a:solidFill>
                <a:latin typeface="DINPro-Regular" panose="02000503030000020004" pitchFamily="2" charset="0"/>
                <a:ea typeface="Lato" panose="020F0502020204030203" pitchFamily="34" charset="0"/>
                <a:cs typeface="Lato" panose="020F0502020204030203" pitchFamily="34" charset="0"/>
              </a:rPr>
              <a:t> MooveBox</a:t>
            </a:r>
          </a:p>
          <a:p>
            <a:pPr marL="171450" indent="-171450">
              <a:lnSpc>
                <a:spcPct val="200000"/>
              </a:lnSpc>
              <a:buClr>
                <a:srgbClr val="A71D17"/>
              </a:buClr>
              <a:buSzPct val="150000"/>
              <a:buFont typeface="+mj-lt"/>
              <a:buAutoNum type="arabicPeriod"/>
            </a:pPr>
            <a:r>
              <a:rPr lang="fr-FR" sz="1200" dirty="0">
                <a:solidFill>
                  <a:schemeClr val="tx1">
                    <a:lumMod val="50000"/>
                    <a:lumOff val="50000"/>
                  </a:schemeClr>
                </a:solidFill>
                <a:latin typeface="DINPro-Regular" panose="02000503030000020004" pitchFamily="2" charset="0"/>
                <a:ea typeface="Lato" panose="020F0502020204030203" pitchFamily="34" charset="0"/>
                <a:cs typeface="Lato" panose="020F0502020204030203" pitchFamily="34" charset="0"/>
              </a:rPr>
              <a:t> R&amp;D : Deffinum  </a:t>
            </a:r>
          </a:p>
        </p:txBody>
      </p:sp>
    </p:spTree>
    <p:extLst>
      <p:ext uri="{BB962C8B-B14F-4D97-AF65-F5344CB8AC3E}">
        <p14:creationId xmlns:p14="http://schemas.microsoft.com/office/powerpoint/2010/main" val="344660374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2.</a:t>
            </a:r>
            <a:endParaRPr lang="fr-FR" sz="3600" b="1" dirty="0">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pic>
        <p:nvPicPr>
          <p:cNvPr id="21" name="Image 20">
            <a:extLst>
              <a:ext uri="{FF2B5EF4-FFF2-40B4-BE49-F238E27FC236}">
                <a16:creationId xmlns:a16="http://schemas.microsoft.com/office/drawing/2014/main" id="{25641BFD-9F2B-48EA-B1BB-F55135EED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297" y="4261083"/>
            <a:ext cx="1884703" cy="897209"/>
          </a:xfrm>
          <a:prstGeom prst="rect">
            <a:avLst/>
          </a:prstGeom>
        </p:spPr>
      </p:pic>
      <p:sp>
        <p:nvSpPr>
          <p:cNvPr id="5" name="Ellipse 4">
            <a:extLst>
              <a:ext uri="{FF2B5EF4-FFF2-40B4-BE49-F238E27FC236}">
                <a16:creationId xmlns:a16="http://schemas.microsoft.com/office/drawing/2014/main" id="{C415A990-01B9-5429-937A-ACE2B642344B}"/>
              </a:ext>
            </a:extLst>
          </p:cNvPr>
          <p:cNvSpPr/>
          <p:nvPr/>
        </p:nvSpPr>
        <p:spPr>
          <a:xfrm>
            <a:off x="220536" y="1289693"/>
            <a:ext cx="2124075" cy="2028825"/>
          </a:xfrm>
          <a:prstGeom prst="ellipse">
            <a:avLst/>
          </a:prstGeom>
          <a:solidFill>
            <a:srgbClr val="243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EAC641"/>
                </a:solidFill>
                <a:latin typeface="DINPro-Bold" panose="020B0804020101020102" pitchFamily="34" charset="0"/>
              </a:rPr>
              <a:t>3</a:t>
            </a:r>
          </a:p>
          <a:p>
            <a:pPr algn="ctr"/>
            <a:r>
              <a:rPr lang="fr-FR" sz="1400" b="1" dirty="0">
                <a:latin typeface="DINPro-Bold" panose="020B0804020101020102" pitchFamily="34" charset="0"/>
              </a:rPr>
              <a:t>FACTEURS CLES DE SUCCES </a:t>
            </a:r>
          </a:p>
        </p:txBody>
      </p:sp>
      <p:cxnSp>
        <p:nvCxnSpPr>
          <p:cNvPr id="30" name="Connecteur droit 29">
            <a:extLst>
              <a:ext uri="{FF2B5EF4-FFF2-40B4-BE49-F238E27FC236}">
                <a16:creationId xmlns:a16="http://schemas.microsoft.com/office/drawing/2014/main" id="{9A068DF7-AB67-12B6-350D-A6DAFE1070A3}"/>
              </a:ext>
            </a:extLst>
          </p:cNvPr>
          <p:cNvCxnSpPr/>
          <p:nvPr/>
        </p:nvCxnSpPr>
        <p:spPr>
          <a:xfrm>
            <a:off x="2627784" y="987574"/>
            <a:ext cx="720080" cy="0"/>
          </a:xfrm>
          <a:prstGeom prst="line">
            <a:avLst/>
          </a:prstGeom>
          <a:ln w="19050">
            <a:solidFill>
              <a:srgbClr val="1B345C"/>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5E21C232-43E4-C66F-C0AE-3DF02B3D7E10}"/>
              </a:ext>
            </a:extLst>
          </p:cNvPr>
          <p:cNvSpPr txBox="1"/>
          <p:nvPr/>
        </p:nvSpPr>
        <p:spPr>
          <a:xfrm>
            <a:off x="3203848" y="1176317"/>
            <a:ext cx="5976710" cy="1200329"/>
          </a:xfrm>
          <a:prstGeom prst="rect">
            <a:avLst/>
          </a:prstGeom>
          <a:noFill/>
        </p:spPr>
        <p:txBody>
          <a:bodyPr wrap="square" rtlCol="0">
            <a:spAutoFit/>
          </a:bodyPr>
          <a:lstStyle/>
          <a:p>
            <a:pPr algn="just"/>
            <a:r>
              <a:rPr lang="fr-FR" sz="1000" b="1" dirty="0">
                <a:solidFill>
                  <a:srgbClr val="A71D17"/>
                </a:solidFill>
                <a:latin typeface="DINPro" panose="020B0504020101020102" pitchFamily="34" charset="0"/>
              </a:rPr>
              <a:t>Des outils en appui de l’offre de services et aux parcours de professionnalisation : Moovebox et les Open Badges </a:t>
            </a:r>
          </a:p>
          <a:p>
            <a:pPr algn="just"/>
            <a:endParaRPr lang="fr-FR" sz="1000" dirty="0">
              <a:solidFill>
                <a:srgbClr val="24385D"/>
              </a:solidFill>
              <a:latin typeface="DINPro" panose="020B0504020101020102" pitchFamily="34" charset="0"/>
            </a:endParaRPr>
          </a:p>
          <a:p>
            <a:pPr algn="just"/>
            <a:r>
              <a:rPr lang="fr-FR" sz="1000" b="1" dirty="0">
                <a:solidFill>
                  <a:srgbClr val="24385D"/>
                </a:solidFill>
                <a:latin typeface="DINPro" panose="020B0504020101020102" pitchFamily="34" charset="0"/>
              </a:rPr>
              <a:t>Indicateurs du FCS n° 1 : </a:t>
            </a:r>
          </a:p>
          <a:p>
            <a:pPr marL="171450" indent="-171450" algn="just">
              <a:buFont typeface="Wingdings" panose="05000000000000000000" pitchFamily="2" charset="2"/>
              <a:buChar char="ü"/>
            </a:pPr>
            <a:r>
              <a:rPr lang="fr-FR" sz="1000" dirty="0">
                <a:solidFill>
                  <a:srgbClr val="24385D"/>
                </a:solidFill>
                <a:latin typeface="DINPro" panose="020B0504020101020102" pitchFamily="34" charset="0"/>
              </a:rPr>
              <a:t>Nombre de bénéficiaires Moovebox en augmentation par rapport à 2022</a:t>
            </a:r>
          </a:p>
          <a:p>
            <a:pPr marL="171450" indent="-171450" algn="just">
              <a:buFont typeface="Wingdings" panose="05000000000000000000" pitchFamily="2" charset="2"/>
              <a:buChar char="ü"/>
            </a:pPr>
            <a:r>
              <a:rPr lang="fr-FR" sz="1000" dirty="0">
                <a:solidFill>
                  <a:srgbClr val="24385D"/>
                </a:solidFill>
                <a:latin typeface="DINPro" panose="020B0504020101020102" pitchFamily="34" charset="0"/>
              </a:rPr>
              <a:t>Nombre de modules VAE créés  </a:t>
            </a:r>
          </a:p>
          <a:p>
            <a:pPr marL="171450" indent="-171450" algn="just">
              <a:buFont typeface="Wingdings" panose="05000000000000000000" pitchFamily="2" charset="2"/>
              <a:buChar char="ü"/>
            </a:pPr>
            <a:endParaRPr lang="fr-FR" sz="1200" dirty="0">
              <a:latin typeface="DINPro" panose="020B0504020101020102" pitchFamily="34" charset="0"/>
            </a:endParaRPr>
          </a:p>
        </p:txBody>
      </p:sp>
      <p:sp>
        <p:nvSpPr>
          <p:cNvPr id="11" name="Rectangle 10">
            <a:extLst>
              <a:ext uri="{FF2B5EF4-FFF2-40B4-BE49-F238E27FC236}">
                <a16:creationId xmlns:a16="http://schemas.microsoft.com/office/drawing/2014/main" id="{6506D331-F1F6-1458-BDA0-D631AD259A26}"/>
              </a:ext>
            </a:extLst>
          </p:cNvPr>
          <p:cNvSpPr/>
          <p:nvPr/>
        </p:nvSpPr>
        <p:spPr>
          <a:xfrm>
            <a:off x="3203848" y="883194"/>
            <a:ext cx="2413049" cy="293123"/>
          </a:xfrm>
          <a:prstGeom prst="rect">
            <a:avLst/>
          </a:prstGeom>
          <a:solidFill>
            <a:srgbClr val="1B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solidFill>
                <a:latin typeface="DINPro" panose="020B0504020101020102" pitchFamily="34" charset="0"/>
              </a:rPr>
              <a:t>CONSTRUIRE / AMELIORER</a:t>
            </a:r>
          </a:p>
        </p:txBody>
      </p:sp>
      <p:cxnSp>
        <p:nvCxnSpPr>
          <p:cNvPr id="31" name="Connecteur droit 30">
            <a:extLst>
              <a:ext uri="{FF2B5EF4-FFF2-40B4-BE49-F238E27FC236}">
                <a16:creationId xmlns:a16="http://schemas.microsoft.com/office/drawing/2014/main" id="{32356D40-0539-2A51-6A1B-BA4FF585A5F8}"/>
              </a:ext>
            </a:extLst>
          </p:cNvPr>
          <p:cNvCxnSpPr/>
          <p:nvPr/>
        </p:nvCxnSpPr>
        <p:spPr>
          <a:xfrm>
            <a:off x="2627784" y="2427734"/>
            <a:ext cx="720080" cy="0"/>
          </a:xfrm>
          <a:prstGeom prst="line">
            <a:avLst/>
          </a:prstGeom>
          <a:ln w="19050">
            <a:solidFill>
              <a:srgbClr val="1B345C"/>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4834CC1A-D42F-DC31-5C46-90D59E8A15CA}"/>
              </a:ext>
            </a:extLst>
          </p:cNvPr>
          <p:cNvSpPr txBox="1"/>
          <p:nvPr/>
        </p:nvSpPr>
        <p:spPr>
          <a:xfrm>
            <a:off x="3203848" y="2523217"/>
            <a:ext cx="5972176" cy="1200329"/>
          </a:xfrm>
          <a:prstGeom prst="rect">
            <a:avLst/>
          </a:prstGeom>
          <a:noFill/>
        </p:spPr>
        <p:txBody>
          <a:bodyPr wrap="square" rtlCol="0">
            <a:spAutoFit/>
          </a:bodyPr>
          <a:lstStyle/>
          <a:p>
            <a:pPr algn="just"/>
            <a:r>
              <a:rPr lang="fr-FR" sz="1000" b="1" dirty="0">
                <a:solidFill>
                  <a:srgbClr val="A71D17"/>
                </a:solidFill>
                <a:latin typeface="DINPro" panose="020B0504020101020102" pitchFamily="34" charset="0"/>
              </a:rPr>
              <a:t>Créer, produire et communiquer en interne </a:t>
            </a:r>
            <a:r>
              <a:rPr kumimoji="0" lang="fr-FR" sz="1000" b="1" i="0" u="none" strike="noStrike" kern="1200" cap="none" spc="0" normalizeH="0" baseline="0" noProof="0" dirty="0">
                <a:ln>
                  <a:noFill/>
                </a:ln>
                <a:solidFill>
                  <a:srgbClr val="A71D17"/>
                </a:solidFill>
                <a:effectLst/>
                <a:uLnTx/>
                <a:uFillTx/>
                <a:latin typeface="DINPro" panose="020B0504020101020102" pitchFamily="34" charset="0"/>
              </a:rPr>
              <a:t>et au réseau un " tableau de bord " intégrant Chiffres-Clés et indicateurs (base mensuelle)</a:t>
            </a:r>
          </a:p>
          <a:p>
            <a:pPr algn="just"/>
            <a:endParaRPr lang="fr-FR" sz="1000" dirty="0">
              <a:solidFill>
                <a:srgbClr val="24385D"/>
              </a:solidFill>
              <a:latin typeface="DINPro" panose="020B0504020101020102" pitchFamily="34" charset="0"/>
            </a:endParaRPr>
          </a:p>
          <a:p>
            <a:pPr algn="just"/>
            <a:r>
              <a:rPr lang="fr-FR" sz="1000" b="1" dirty="0">
                <a:solidFill>
                  <a:srgbClr val="24385D"/>
                </a:solidFill>
                <a:latin typeface="DINPro" panose="020B0504020101020102" pitchFamily="34" charset="0"/>
              </a:rPr>
              <a:t>Indicateurs du FCS n° 2 : </a:t>
            </a:r>
          </a:p>
          <a:p>
            <a:pPr marL="171450" lvl="0" indent="-171450" algn="just">
              <a:buFont typeface="Wingdings" panose="05000000000000000000" pitchFamily="2" charset="2"/>
              <a:buChar char="ü"/>
            </a:pPr>
            <a:r>
              <a:rPr lang="fr-FR" sz="1000" dirty="0">
                <a:solidFill>
                  <a:srgbClr val="24385D"/>
                </a:solidFill>
                <a:latin typeface="DINPro" panose="020B0504020101020102" pitchFamily="34" charset="0"/>
              </a:rPr>
              <a:t>Modèle de tableau de bord défini</a:t>
            </a:r>
          </a:p>
          <a:p>
            <a:pPr marL="171450" lvl="0" indent="-171450" algn="just">
              <a:buFont typeface="Wingdings" panose="05000000000000000000" pitchFamily="2" charset="2"/>
              <a:buChar char="ü"/>
            </a:pPr>
            <a:r>
              <a:rPr lang="fr-FR" sz="1000" dirty="0">
                <a:solidFill>
                  <a:srgbClr val="24385D"/>
                </a:solidFill>
                <a:latin typeface="DINPro" panose="020B0504020101020102" pitchFamily="34" charset="0"/>
              </a:rPr>
              <a:t>Production et diffusion du Tableau de bord chaque mois</a:t>
            </a:r>
          </a:p>
          <a:p>
            <a:pPr marL="171450" indent="-171450" algn="just">
              <a:buFont typeface="Wingdings" panose="05000000000000000000" pitchFamily="2" charset="2"/>
              <a:buChar char="ü"/>
            </a:pPr>
            <a:endParaRPr lang="fr-FR" sz="1200" dirty="0">
              <a:latin typeface="DINPro" panose="020B0504020101020102" pitchFamily="34" charset="0"/>
            </a:endParaRPr>
          </a:p>
        </p:txBody>
      </p:sp>
      <p:cxnSp>
        <p:nvCxnSpPr>
          <p:cNvPr id="32" name="Connecteur droit 31">
            <a:extLst>
              <a:ext uri="{FF2B5EF4-FFF2-40B4-BE49-F238E27FC236}">
                <a16:creationId xmlns:a16="http://schemas.microsoft.com/office/drawing/2014/main" id="{E5C13A8E-FDB7-8B03-9260-4B2B2D51C26D}"/>
              </a:ext>
            </a:extLst>
          </p:cNvPr>
          <p:cNvCxnSpPr/>
          <p:nvPr/>
        </p:nvCxnSpPr>
        <p:spPr>
          <a:xfrm>
            <a:off x="2627784" y="3723546"/>
            <a:ext cx="720080" cy="0"/>
          </a:xfrm>
          <a:prstGeom prst="line">
            <a:avLst/>
          </a:prstGeom>
          <a:ln w="19050">
            <a:solidFill>
              <a:srgbClr val="1B345C"/>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14B66B7-0327-CCB1-FA35-E3D091774F9E}"/>
              </a:ext>
            </a:extLst>
          </p:cNvPr>
          <p:cNvSpPr/>
          <p:nvPr/>
        </p:nvSpPr>
        <p:spPr>
          <a:xfrm>
            <a:off x="3203848" y="2237739"/>
            <a:ext cx="2413049" cy="293123"/>
          </a:xfrm>
          <a:prstGeom prst="rect">
            <a:avLst/>
          </a:prstGeom>
          <a:solidFill>
            <a:srgbClr val="1B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solidFill>
                <a:latin typeface="DINPro" panose="020B0504020101020102" pitchFamily="34" charset="0"/>
              </a:rPr>
              <a:t>MESURER</a:t>
            </a:r>
            <a:r>
              <a:rPr lang="fr-FR" sz="1400" dirty="0">
                <a:solidFill>
                  <a:srgbClr val="24385D"/>
                </a:solidFill>
                <a:latin typeface="DINPro" panose="020B0504020101020102" pitchFamily="34" charset="0"/>
              </a:rPr>
              <a:t> </a:t>
            </a:r>
          </a:p>
        </p:txBody>
      </p:sp>
      <p:sp>
        <p:nvSpPr>
          <p:cNvPr id="22" name="Rectangle 21">
            <a:extLst>
              <a:ext uri="{FF2B5EF4-FFF2-40B4-BE49-F238E27FC236}">
                <a16:creationId xmlns:a16="http://schemas.microsoft.com/office/drawing/2014/main" id="{7A526A97-5C4A-823E-EB1F-B9E1876EA281}"/>
              </a:ext>
            </a:extLst>
          </p:cNvPr>
          <p:cNvSpPr/>
          <p:nvPr/>
        </p:nvSpPr>
        <p:spPr>
          <a:xfrm>
            <a:off x="3203848" y="3576994"/>
            <a:ext cx="2413049" cy="293123"/>
          </a:xfrm>
          <a:prstGeom prst="rect">
            <a:avLst/>
          </a:prstGeom>
          <a:solidFill>
            <a:srgbClr val="1B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solidFill>
                <a:latin typeface="DINPro" panose="020B0504020101020102" pitchFamily="34" charset="0"/>
              </a:rPr>
              <a:t>COMMUNIQUER</a:t>
            </a:r>
            <a:r>
              <a:rPr lang="fr-FR" sz="1400" dirty="0">
                <a:solidFill>
                  <a:srgbClr val="24385D"/>
                </a:solidFill>
                <a:latin typeface="DINPro" panose="020B0504020101020102" pitchFamily="34" charset="0"/>
              </a:rPr>
              <a:t> </a:t>
            </a:r>
          </a:p>
        </p:txBody>
      </p:sp>
      <p:sp>
        <p:nvSpPr>
          <p:cNvPr id="23" name="ZoneTexte 22">
            <a:extLst>
              <a:ext uri="{FF2B5EF4-FFF2-40B4-BE49-F238E27FC236}">
                <a16:creationId xmlns:a16="http://schemas.microsoft.com/office/drawing/2014/main" id="{9995E35E-629B-264D-B0F5-C8A0E6C80460}"/>
              </a:ext>
            </a:extLst>
          </p:cNvPr>
          <p:cNvSpPr txBox="1"/>
          <p:nvPr/>
        </p:nvSpPr>
        <p:spPr>
          <a:xfrm>
            <a:off x="3221810" y="3870117"/>
            <a:ext cx="5922190" cy="1354217"/>
          </a:xfrm>
          <a:prstGeom prst="rect">
            <a:avLst/>
          </a:prstGeom>
          <a:noFill/>
        </p:spPr>
        <p:txBody>
          <a:bodyPr wrap="square" rtlCol="0">
            <a:spAutoFit/>
          </a:bodyPr>
          <a:lstStyle/>
          <a:p>
            <a:pPr algn="just"/>
            <a:r>
              <a:rPr lang="fr-FR" sz="1000" b="1" dirty="0">
                <a:solidFill>
                  <a:srgbClr val="A71D17"/>
                </a:solidFill>
                <a:latin typeface="DINPro" panose="020B0504020101020102" pitchFamily="34" charset="0"/>
              </a:rPr>
              <a:t>Définir et mettre en œuvre un plan de communication national, en priorité sur le BC et sur la VAE et à déployer par chaque CIBC</a:t>
            </a:r>
          </a:p>
          <a:p>
            <a:pPr algn="just"/>
            <a:endParaRPr lang="fr-FR" sz="1000" dirty="0">
              <a:solidFill>
                <a:srgbClr val="24385D"/>
              </a:solidFill>
              <a:latin typeface="DINPro" panose="020B0504020101020102" pitchFamily="34" charset="0"/>
            </a:endParaRPr>
          </a:p>
          <a:p>
            <a:pPr algn="just"/>
            <a:r>
              <a:rPr lang="fr-FR" sz="1000" b="1" dirty="0">
                <a:solidFill>
                  <a:srgbClr val="24385D"/>
                </a:solidFill>
                <a:latin typeface="DINPro" panose="020B0504020101020102" pitchFamily="34" charset="0"/>
              </a:rPr>
              <a:t>Indicateurs du FCS n° 3 :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000" i="0" u="none" strike="noStrike" kern="1200" cap="none" spc="0" normalizeH="0" baseline="0" noProof="0" dirty="0">
                <a:ln>
                  <a:noFill/>
                </a:ln>
                <a:solidFill>
                  <a:srgbClr val="24385D"/>
                </a:solidFill>
                <a:effectLst/>
                <a:uLnTx/>
                <a:uFillTx/>
                <a:latin typeface="DINPro" panose="020B0504020101020102" pitchFamily="34" charset="0"/>
              </a:rPr>
              <a:t>Plan de communication offre BC formalisé</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000" i="0" u="none" strike="noStrike" kern="1200" cap="none" spc="0" normalizeH="0" baseline="0" noProof="0" dirty="0">
                <a:ln>
                  <a:noFill/>
                </a:ln>
                <a:solidFill>
                  <a:srgbClr val="24385D"/>
                </a:solidFill>
                <a:effectLst/>
                <a:uLnTx/>
                <a:uFillTx/>
                <a:latin typeface="DINPro" panose="020B0504020101020102" pitchFamily="34" charset="0"/>
              </a:rPr>
              <a:t>Plan de communication offre VAE formalisé</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1000" dirty="0">
                <a:solidFill>
                  <a:srgbClr val="24385D"/>
                </a:solidFill>
                <a:latin typeface="DINPro" panose="020B0504020101020102" pitchFamily="34" charset="0"/>
              </a:rPr>
              <a:t>Nombre de CIBC ayant déployé au moins un plan</a:t>
            </a:r>
            <a:endParaRPr kumimoji="0" lang="fr-FR" sz="1000" i="0" u="none" kern="1200" cap="none" spc="0" normalizeH="0" baseline="0" noProof="0" dirty="0">
              <a:ln>
                <a:noFill/>
              </a:ln>
              <a:solidFill>
                <a:srgbClr val="24385D"/>
              </a:solidFill>
              <a:effectLst/>
              <a:uLnTx/>
              <a:uFillTx/>
              <a:latin typeface="DINPro" panose="020B0504020101020102" pitchFamily="34" charset="0"/>
            </a:endParaRPr>
          </a:p>
          <a:p>
            <a:pPr algn="just"/>
            <a:endParaRPr lang="fr-FR" sz="1200" dirty="0">
              <a:latin typeface="DINPro" panose="020B0504020101020102" pitchFamily="34" charset="0"/>
            </a:endParaRPr>
          </a:p>
        </p:txBody>
      </p:sp>
      <p:cxnSp>
        <p:nvCxnSpPr>
          <p:cNvPr id="24" name="Connecteur droit 23">
            <a:extLst>
              <a:ext uri="{FF2B5EF4-FFF2-40B4-BE49-F238E27FC236}">
                <a16:creationId xmlns:a16="http://schemas.microsoft.com/office/drawing/2014/main" id="{16667195-1F2E-95C6-27A6-7B8BC4FE56E3}"/>
              </a:ext>
            </a:extLst>
          </p:cNvPr>
          <p:cNvCxnSpPr>
            <a:cxnSpLocks/>
          </p:cNvCxnSpPr>
          <p:nvPr/>
        </p:nvCxnSpPr>
        <p:spPr>
          <a:xfrm>
            <a:off x="2627784" y="987574"/>
            <a:ext cx="0" cy="3816424"/>
          </a:xfrm>
          <a:prstGeom prst="line">
            <a:avLst/>
          </a:prstGeom>
          <a:ln w="19050">
            <a:solidFill>
              <a:srgbClr val="24385D"/>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2B3DC5D9-86A1-96B8-2377-74D3C1D8A234}"/>
              </a:ext>
            </a:extLst>
          </p:cNvPr>
          <p:cNvSpPr/>
          <p:nvPr/>
        </p:nvSpPr>
        <p:spPr>
          <a:xfrm>
            <a:off x="2537737" y="4685417"/>
            <a:ext cx="216018" cy="184241"/>
          </a:xfrm>
          <a:prstGeom prst="ellipse">
            <a:avLst/>
          </a:prstGeom>
          <a:solidFill>
            <a:srgbClr val="1B345C"/>
          </a:solidFill>
          <a:ln>
            <a:solidFill>
              <a:srgbClr val="1B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0AA9ECF-823A-C709-82B0-7484BB153FEA}"/>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Moyens mutualisés </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381928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6714E4A4-C56C-DEF2-09E7-A48D3205194C}"/>
              </a:ext>
            </a:extLst>
          </p:cNvPr>
          <p:cNvSpPr/>
          <p:nvPr/>
        </p:nvSpPr>
        <p:spPr>
          <a:xfrm>
            <a:off x="1259452" y="1192090"/>
            <a:ext cx="1873548" cy="1873548"/>
          </a:xfrm>
          <a:prstGeom prst="ellipse">
            <a:avLst/>
          </a:prstGeom>
          <a:pattFill prst="pct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p:cNvGrpSpPr/>
          <p:nvPr/>
        </p:nvGrpSpPr>
        <p:grpSpPr>
          <a:xfrm>
            <a:off x="1475656" y="1419622"/>
            <a:ext cx="1441143" cy="1418487"/>
            <a:chOff x="4087056" y="277908"/>
            <a:chExt cx="1686237" cy="1659728"/>
          </a:xfrm>
          <a:solidFill>
            <a:srgbClr val="A71D17"/>
          </a:solidFill>
        </p:grpSpPr>
        <p:sp>
          <p:nvSpPr>
            <p:cNvPr id="13" name="Ellipse 12">
              <a:extLst>
                <a:ext uri="{FF2B5EF4-FFF2-40B4-BE49-F238E27FC236}">
                  <a16:creationId xmlns:a16="http://schemas.microsoft.com/office/drawing/2014/main" id="{78E9BD3D-77EC-49D3-977E-AB75AAE46486}"/>
                </a:ext>
              </a:extLst>
            </p:cNvPr>
            <p:cNvSpPr/>
            <p:nvPr/>
          </p:nvSpPr>
          <p:spPr>
            <a:xfrm rot="10800000">
              <a:off x="4087056" y="277908"/>
              <a:ext cx="1686237" cy="16597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p>
          </p:txBody>
        </p:sp>
        <p:sp>
          <p:nvSpPr>
            <p:cNvPr id="20" name="TextBox 7">
              <a:extLst>
                <a:ext uri="{FF2B5EF4-FFF2-40B4-BE49-F238E27FC236}">
                  <a16:creationId xmlns:a16="http://schemas.microsoft.com/office/drawing/2014/main" id="{541E8597-CA58-4B90-8757-83B167D95A7E}"/>
                </a:ext>
              </a:extLst>
            </p:cNvPr>
            <p:cNvSpPr txBox="1"/>
            <p:nvPr/>
          </p:nvSpPr>
          <p:spPr>
            <a:xfrm>
              <a:off x="4653142" y="635114"/>
              <a:ext cx="554061" cy="945314"/>
            </a:xfrm>
            <a:prstGeom prst="rect">
              <a:avLst/>
            </a:prstGeom>
            <a:grpFill/>
          </p:spPr>
          <p:txBody>
            <a:bodyPr wrap="none" lIns="68580" tIns="34290" rIns="68580" bIns="34290" rtlCol="0" anchor="ctr">
              <a:spAutoFit/>
            </a:bodyPr>
            <a:lstStyle/>
            <a:p>
              <a:pPr algn="ctr"/>
              <a:r>
                <a:rPr lang="fr-FR" sz="4800" dirty="0">
                  <a:solidFill>
                    <a:schemeClr val="bg1"/>
                  </a:solidFill>
                  <a:latin typeface="DINPro-Bold" panose="02000503030000020004" pitchFamily="2" charset="0"/>
                  <a:ea typeface="Nexa Bold" charset="0"/>
                  <a:cs typeface="Nexa Bold" charset="0"/>
                </a:rPr>
                <a:t>1</a:t>
              </a:r>
              <a:endParaRPr lang="fr-FR" sz="5400" dirty="0">
                <a:solidFill>
                  <a:schemeClr val="bg1"/>
                </a:solidFill>
                <a:latin typeface="DINPro-Bold" panose="02000503030000020004" pitchFamily="2" charset="0"/>
                <a:ea typeface="Nexa Bold" charset="0"/>
                <a:cs typeface="Nexa Bold" charset="0"/>
              </a:endParaRPr>
            </a:p>
          </p:txBody>
        </p:sp>
      </p:grpSp>
      <p:sp>
        <p:nvSpPr>
          <p:cNvPr id="21" name="TextBox 12">
            <a:extLst>
              <a:ext uri="{FF2B5EF4-FFF2-40B4-BE49-F238E27FC236}">
                <a16:creationId xmlns:a16="http://schemas.microsoft.com/office/drawing/2014/main" id="{5296FCAC-DEF5-4782-9C02-711FBE60CC26}"/>
              </a:ext>
            </a:extLst>
          </p:cNvPr>
          <p:cNvSpPr txBox="1"/>
          <p:nvPr/>
        </p:nvSpPr>
        <p:spPr>
          <a:xfrm>
            <a:off x="3419872" y="2414369"/>
            <a:ext cx="4824536" cy="1857816"/>
          </a:xfrm>
          <a:prstGeom prst="rect">
            <a:avLst/>
          </a:prstGeom>
          <a:noFill/>
        </p:spPr>
        <p:txBody>
          <a:bodyPr wrap="square" lIns="68580" tIns="34290" rIns="68580" bIns="34290" rtlCol="0">
            <a:spAutoFit/>
          </a:bodyPr>
          <a:lstStyle/>
          <a:p>
            <a:pPr marL="171450" indent="-171450">
              <a:lnSpc>
                <a:spcPct val="200000"/>
              </a:lnSpc>
              <a:buClr>
                <a:srgbClr val="A71D17"/>
              </a:buClr>
              <a:buSzPct val="150000"/>
              <a:buFont typeface="+mj-lt"/>
              <a:buAutoNum type="arabicPeriod"/>
            </a:pPr>
            <a:r>
              <a:rPr lang="fr-FR" sz="1200" dirty="0">
                <a:solidFill>
                  <a:schemeClr val="tx1">
                    <a:lumMod val="50000"/>
                    <a:lumOff val="50000"/>
                  </a:schemeClr>
                </a:solidFill>
                <a:latin typeface="DINPro-Regular" panose="02000503030000020004" pitchFamily="2" charset="0"/>
                <a:ea typeface="Lato" panose="020F0502020204030203" pitchFamily="34" charset="0"/>
                <a:cs typeface="Lato" panose="020F0502020204030203" pitchFamily="34" charset="0"/>
              </a:rPr>
              <a:t> CIBC Academy </a:t>
            </a:r>
          </a:p>
          <a:p>
            <a:pPr marL="171450" indent="-171450">
              <a:lnSpc>
                <a:spcPct val="200000"/>
              </a:lnSpc>
              <a:buClr>
                <a:srgbClr val="A71D17"/>
              </a:buClr>
              <a:buSzPct val="150000"/>
              <a:buFont typeface="+mj-lt"/>
              <a:buAutoNum type="arabicPeriod"/>
            </a:pPr>
            <a:r>
              <a:rPr lang="fr-FR" sz="1200" dirty="0">
                <a:solidFill>
                  <a:schemeClr val="tx1">
                    <a:lumMod val="50000"/>
                    <a:lumOff val="50000"/>
                  </a:schemeClr>
                </a:solidFill>
                <a:latin typeface="DINPro-Regular" panose="02000503030000020004" pitchFamily="2" charset="0"/>
                <a:ea typeface="Lato" panose="020F0502020204030203" pitchFamily="34" charset="0"/>
                <a:cs typeface="Lato" panose="020F0502020204030203" pitchFamily="34" charset="0"/>
              </a:rPr>
              <a:t> VAE </a:t>
            </a:r>
          </a:p>
          <a:p>
            <a:pPr marL="171450" indent="-171450">
              <a:lnSpc>
                <a:spcPct val="200000"/>
              </a:lnSpc>
              <a:buClr>
                <a:srgbClr val="A71D17"/>
              </a:buClr>
              <a:buSzPct val="150000"/>
              <a:buFont typeface="+mj-lt"/>
              <a:buAutoNum type="arabicPeriod"/>
            </a:pPr>
            <a:r>
              <a:rPr lang="fr-FR" sz="1200" dirty="0">
                <a:solidFill>
                  <a:schemeClr val="tx1">
                    <a:lumMod val="50000"/>
                    <a:lumOff val="50000"/>
                  </a:schemeClr>
                </a:solidFill>
                <a:latin typeface="DINPro-Regular" panose="02000503030000020004" pitchFamily="2" charset="0"/>
                <a:ea typeface="Lato" panose="020F0502020204030203" pitchFamily="34" charset="0"/>
                <a:cs typeface="Lato" panose="020F0502020204030203" pitchFamily="34" charset="0"/>
              </a:rPr>
              <a:t> CEP </a:t>
            </a:r>
          </a:p>
          <a:p>
            <a:pPr marL="171450" indent="-171450">
              <a:lnSpc>
                <a:spcPct val="200000"/>
              </a:lnSpc>
              <a:buClr>
                <a:srgbClr val="A71D17"/>
              </a:buClr>
              <a:buSzPct val="150000"/>
              <a:buFont typeface="+mj-lt"/>
              <a:buAutoNum type="arabicPeriod"/>
            </a:pPr>
            <a:r>
              <a:rPr lang="fr-FR" sz="1200" dirty="0">
                <a:solidFill>
                  <a:schemeClr val="tx1">
                    <a:lumMod val="50000"/>
                    <a:lumOff val="50000"/>
                  </a:schemeClr>
                </a:solidFill>
                <a:latin typeface="DINPro-Regular" panose="02000503030000020004" pitchFamily="2" charset="0"/>
                <a:ea typeface="Lato" panose="020F0502020204030203" pitchFamily="34" charset="0"/>
                <a:cs typeface="Lato" panose="020F0502020204030203" pitchFamily="34" charset="0"/>
              </a:rPr>
              <a:t> Offre bilan </a:t>
            </a:r>
          </a:p>
          <a:p>
            <a:pPr marL="171450" indent="-171450">
              <a:lnSpc>
                <a:spcPct val="200000"/>
              </a:lnSpc>
              <a:buClr>
                <a:srgbClr val="A71D17"/>
              </a:buClr>
              <a:buSzPct val="150000"/>
              <a:buFont typeface="+mj-lt"/>
              <a:buAutoNum type="arabicPeriod"/>
            </a:pPr>
            <a:r>
              <a:rPr lang="fr-FR" sz="1200" dirty="0">
                <a:solidFill>
                  <a:schemeClr val="tx1">
                    <a:lumMod val="50000"/>
                    <a:lumOff val="50000"/>
                  </a:schemeClr>
                </a:solidFill>
                <a:latin typeface="DINPro-Regular" panose="02000503030000020004" pitchFamily="2" charset="0"/>
                <a:ea typeface="Lato" panose="020F0502020204030203" pitchFamily="34" charset="0"/>
                <a:cs typeface="Lato" panose="020F0502020204030203" pitchFamily="34" charset="0"/>
              </a:rPr>
              <a:t> Séminaire national </a:t>
            </a:r>
          </a:p>
        </p:txBody>
      </p:sp>
      <p:sp>
        <p:nvSpPr>
          <p:cNvPr id="22" name="TextBox 11">
            <a:extLst>
              <a:ext uri="{FF2B5EF4-FFF2-40B4-BE49-F238E27FC236}">
                <a16:creationId xmlns:a16="http://schemas.microsoft.com/office/drawing/2014/main" id="{BFDD8437-BDE4-45F9-A9E4-4EE73C0042D4}"/>
              </a:ext>
            </a:extLst>
          </p:cNvPr>
          <p:cNvSpPr txBox="1"/>
          <p:nvPr/>
        </p:nvSpPr>
        <p:spPr>
          <a:xfrm>
            <a:off x="3203848" y="1817240"/>
            <a:ext cx="6048672" cy="561692"/>
          </a:xfrm>
          <a:prstGeom prst="rect">
            <a:avLst/>
          </a:prstGeom>
          <a:noFill/>
        </p:spPr>
        <p:txBody>
          <a:bodyPr wrap="square" lIns="68580" tIns="34290" rIns="68580" bIns="34290" rtlCol="0">
            <a:spAutoFit/>
          </a:bodyPr>
          <a:lstStyle/>
          <a:p>
            <a:r>
              <a:rPr lang="fr-FR" sz="3200" b="1" dirty="0">
                <a:solidFill>
                  <a:srgbClr val="A71D17"/>
                </a:solidFill>
                <a:latin typeface="DINPro" panose="020B0504020101020102" pitchFamily="34" charset="0"/>
                <a:ea typeface="Nexa Bold" charset="0"/>
                <a:cs typeface="Nexa Bold" charset="0"/>
              </a:rPr>
              <a:t>Objectifs juin 2023 – juin 2024 </a:t>
            </a:r>
          </a:p>
        </p:txBody>
      </p:sp>
      <p:sp>
        <p:nvSpPr>
          <p:cNvPr id="10" name="Ellipse 9">
            <a:extLst>
              <a:ext uri="{FF2B5EF4-FFF2-40B4-BE49-F238E27FC236}">
                <a16:creationId xmlns:a16="http://schemas.microsoft.com/office/drawing/2014/main" id="{20D169C6-AAC6-3E95-0F3A-F19FC205E658}"/>
              </a:ext>
            </a:extLst>
          </p:cNvPr>
          <p:cNvSpPr/>
          <p:nvPr/>
        </p:nvSpPr>
        <p:spPr>
          <a:xfrm>
            <a:off x="395536" y="483518"/>
            <a:ext cx="839327" cy="83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5" name="Ellipse 14">
            <a:extLst>
              <a:ext uri="{FF2B5EF4-FFF2-40B4-BE49-F238E27FC236}">
                <a16:creationId xmlns:a16="http://schemas.microsoft.com/office/drawing/2014/main" id="{15A5DC20-93E9-21DC-9D5D-2165110E3C98}"/>
              </a:ext>
            </a:extLst>
          </p:cNvPr>
          <p:cNvSpPr/>
          <p:nvPr/>
        </p:nvSpPr>
        <p:spPr>
          <a:xfrm>
            <a:off x="781970" y="307866"/>
            <a:ext cx="839327" cy="83932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Tree>
    <p:extLst>
      <p:ext uri="{BB962C8B-B14F-4D97-AF65-F5344CB8AC3E}">
        <p14:creationId xmlns:p14="http://schemas.microsoft.com/office/powerpoint/2010/main" val="149810172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B94B418E-7D9D-224A-2813-772F87787B50}"/>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2.</a:t>
            </a:r>
            <a:endParaRPr lang="fr-FR" sz="3600" b="1" dirty="0">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pic>
        <p:nvPicPr>
          <p:cNvPr id="21" name="Image 20">
            <a:extLst>
              <a:ext uri="{FF2B5EF4-FFF2-40B4-BE49-F238E27FC236}">
                <a16:creationId xmlns:a16="http://schemas.microsoft.com/office/drawing/2014/main" id="{25641BFD-9F2B-48EA-B1BB-F55135EED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297" y="4261083"/>
            <a:ext cx="1884703" cy="897209"/>
          </a:xfrm>
          <a:prstGeom prst="rect">
            <a:avLst/>
          </a:prstGeom>
        </p:spPr>
      </p:pic>
      <p:sp>
        <p:nvSpPr>
          <p:cNvPr id="6" name="ZoneTexte 5">
            <a:extLst>
              <a:ext uri="{FF2B5EF4-FFF2-40B4-BE49-F238E27FC236}">
                <a16:creationId xmlns:a16="http://schemas.microsoft.com/office/drawing/2014/main" id="{871E2F61-3790-BCB3-48C3-477A78DB85B7}"/>
              </a:ext>
            </a:extLst>
          </p:cNvPr>
          <p:cNvSpPr txBox="1"/>
          <p:nvPr/>
        </p:nvSpPr>
        <p:spPr>
          <a:xfrm>
            <a:off x="50079" y="871328"/>
            <a:ext cx="6387435" cy="523220"/>
          </a:xfrm>
          <a:prstGeom prst="rect">
            <a:avLst/>
          </a:prstGeom>
          <a:noFill/>
        </p:spPr>
        <p:txBody>
          <a:bodyPr wrap="square" rtlCol="0">
            <a:spAutoFit/>
          </a:bodyPr>
          <a:lstStyle/>
          <a:p>
            <a:r>
              <a:rPr lang="fr-FR" sz="2800" dirty="0">
                <a:solidFill>
                  <a:srgbClr val="EAC641"/>
                </a:solidFill>
                <a:latin typeface="DINPro-Bold" panose="020B0804020101020102" pitchFamily="34" charset="0"/>
              </a:rPr>
              <a:t>3</a:t>
            </a:r>
            <a:r>
              <a:rPr lang="fr-FR" sz="1400" dirty="0">
                <a:solidFill>
                  <a:srgbClr val="24385D"/>
                </a:solidFill>
                <a:latin typeface="DINPro-Bold" panose="020B0804020101020102" pitchFamily="34" charset="0"/>
              </a:rPr>
              <a:t> COMPORTEMENTS CLES DE SUCCES  / COLLABORATEURS FEDERATION</a:t>
            </a:r>
          </a:p>
        </p:txBody>
      </p:sp>
      <p:graphicFrame>
        <p:nvGraphicFramePr>
          <p:cNvPr id="10" name="Tableau 50">
            <a:extLst>
              <a:ext uri="{FF2B5EF4-FFF2-40B4-BE49-F238E27FC236}">
                <a16:creationId xmlns:a16="http://schemas.microsoft.com/office/drawing/2014/main" id="{D35256BD-79FA-C9D1-D82F-A4EFA76302B6}"/>
              </a:ext>
            </a:extLst>
          </p:cNvPr>
          <p:cNvGraphicFramePr>
            <a:graphicFrameLocks noGrp="1"/>
          </p:cNvGraphicFramePr>
          <p:nvPr/>
        </p:nvGraphicFramePr>
        <p:xfrm>
          <a:off x="1298973" y="1431740"/>
          <a:ext cx="6546054" cy="1201809"/>
        </p:xfrm>
        <a:graphic>
          <a:graphicData uri="http://schemas.openxmlformats.org/drawingml/2006/table">
            <a:tbl>
              <a:tblPr firstRow="1" bandRow="1">
                <a:tableStyleId>{5C22544A-7EE6-4342-B048-85BDC9FD1C3A}</a:tableStyleId>
              </a:tblPr>
              <a:tblGrid>
                <a:gridCol w="2182018">
                  <a:extLst>
                    <a:ext uri="{9D8B030D-6E8A-4147-A177-3AD203B41FA5}">
                      <a16:colId xmlns:a16="http://schemas.microsoft.com/office/drawing/2014/main" val="1680560967"/>
                    </a:ext>
                  </a:extLst>
                </a:gridCol>
                <a:gridCol w="2182018">
                  <a:extLst>
                    <a:ext uri="{9D8B030D-6E8A-4147-A177-3AD203B41FA5}">
                      <a16:colId xmlns:a16="http://schemas.microsoft.com/office/drawing/2014/main" val="1610133240"/>
                    </a:ext>
                  </a:extLst>
                </a:gridCol>
                <a:gridCol w="2182018">
                  <a:extLst>
                    <a:ext uri="{9D8B030D-6E8A-4147-A177-3AD203B41FA5}">
                      <a16:colId xmlns:a16="http://schemas.microsoft.com/office/drawing/2014/main" val="1916518181"/>
                    </a:ext>
                  </a:extLst>
                </a:gridCol>
              </a:tblGrid>
              <a:tr h="120180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0" dirty="0">
                          <a:solidFill>
                            <a:schemeClr val="bg1"/>
                          </a:solidFill>
                          <a:latin typeface="DINPro" panose="020B0504020101020102" pitchFamily="34" charset="0"/>
                        </a:rPr>
                        <a:t>Déployer et transmettre le Contrat de Pilotage de la Fédération auprès de chaque CIBC (Direction et Gouvernance)</a:t>
                      </a:r>
                      <a:endParaRPr lang="fr-FR" sz="1100" b="0" strike="sngStrike" dirty="0">
                        <a:solidFill>
                          <a:schemeClr val="bg1"/>
                        </a:solidFill>
                        <a:latin typeface="DINPro" panose="020B0504020101020102" pitchFamily="34" charset="0"/>
                      </a:endParaRPr>
                    </a:p>
                  </a:txBody>
                  <a:tcPr anchor="ctr">
                    <a:solidFill>
                      <a:srgbClr val="24385D"/>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0" dirty="0">
                          <a:solidFill>
                            <a:schemeClr val="bg1"/>
                          </a:solidFill>
                          <a:latin typeface="DINPro" panose="020B0504020101020102" pitchFamily="34" charset="0"/>
                        </a:rPr>
                        <a:t>Respecter les priorités du mandat et de la lettre de mission (de chaque salarié et référent)</a:t>
                      </a:r>
                    </a:p>
                  </a:txBody>
                  <a:tcPr anchor="ctr">
                    <a:solidFill>
                      <a:srgbClr val="24385D"/>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0" dirty="0">
                          <a:solidFill>
                            <a:schemeClr val="bg1"/>
                          </a:solidFill>
                          <a:latin typeface="DINPro" panose="020B0504020101020102" pitchFamily="34" charset="0"/>
                        </a:rPr>
                        <a:t>Renseigner mensuellement le tableau de bord de l’activité de la Fédération </a:t>
                      </a:r>
                    </a:p>
                  </a:txBody>
                  <a:tcPr anchor="ctr">
                    <a:solidFill>
                      <a:srgbClr val="24385D"/>
                    </a:solidFill>
                  </a:tcPr>
                </a:tc>
                <a:extLst>
                  <a:ext uri="{0D108BD9-81ED-4DB2-BD59-A6C34878D82A}">
                    <a16:rowId xmlns:a16="http://schemas.microsoft.com/office/drawing/2014/main" val="2545057603"/>
                  </a:ext>
                </a:extLst>
              </a:tr>
            </a:tbl>
          </a:graphicData>
        </a:graphic>
      </p:graphicFrame>
      <p:sp>
        <p:nvSpPr>
          <p:cNvPr id="11" name="ZoneTexte 10">
            <a:extLst>
              <a:ext uri="{FF2B5EF4-FFF2-40B4-BE49-F238E27FC236}">
                <a16:creationId xmlns:a16="http://schemas.microsoft.com/office/drawing/2014/main" id="{CCDD9E37-8222-6919-1CC9-6542EA792E1A}"/>
              </a:ext>
            </a:extLst>
          </p:cNvPr>
          <p:cNvSpPr txBox="1"/>
          <p:nvPr/>
        </p:nvSpPr>
        <p:spPr>
          <a:xfrm>
            <a:off x="50079" y="2605655"/>
            <a:ext cx="5791200" cy="646331"/>
          </a:xfrm>
          <a:prstGeom prst="rect">
            <a:avLst/>
          </a:prstGeom>
          <a:noFill/>
        </p:spPr>
        <p:txBody>
          <a:bodyPr wrap="square" rtlCol="0">
            <a:spAutoFit/>
          </a:bodyPr>
          <a:lstStyle/>
          <a:p>
            <a:r>
              <a:rPr lang="fr-FR" sz="2800" dirty="0">
                <a:solidFill>
                  <a:srgbClr val="EAC641"/>
                </a:solidFill>
                <a:latin typeface="DINPro-Bold" panose="020B0804020101020102" pitchFamily="34" charset="0"/>
              </a:rPr>
              <a:t>3</a:t>
            </a:r>
            <a:r>
              <a:rPr lang="fr-FR" sz="3600" dirty="0">
                <a:solidFill>
                  <a:srgbClr val="EAC641"/>
                </a:solidFill>
                <a:latin typeface="DINPro-Bold" panose="020B0804020101020102" pitchFamily="34" charset="0"/>
              </a:rPr>
              <a:t> </a:t>
            </a:r>
            <a:r>
              <a:rPr lang="fr-FR" sz="1400" dirty="0">
                <a:solidFill>
                  <a:srgbClr val="24385D"/>
                </a:solidFill>
                <a:latin typeface="DINPro-Bold" panose="020B0804020101020102" pitchFamily="34" charset="0"/>
              </a:rPr>
              <a:t>ENGAGEMENTS CLES DE SUCCES / RESEAU CIBC</a:t>
            </a:r>
            <a:endParaRPr lang="fr-FR" dirty="0"/>
          </a:p>
        </p:txBody>
      </p:sp>
      <p:graphicFrame>
        <p:nvGraphicFramePr>
          <p:cNvPr id="13" name="Tableau 12">
            <a:extLst>
              <a:ext uri="{FF2B5EF4-FFF2-40B4-BE49-F238E27FC236}">
                <a16:creationId xmlns:a16="http://schemas.microsoft.com/office/drawing/2014/main" id="{1487B86B-7603-6453-FD42-25B8FF4B6955}"/>
              </a:ext>
            </a:extLst>
          </p:cNvPr>
          <p:cNvGraphicFramePr>
            <a:graphicFrameLocks noGrp="1"/>
          </p:cNvGraphicFramePr>
          <p:nvPr/>
        </p:nvGraphicFramePr>
        <p:xfrm>
          <a:off x="1298973" y="3265089"/>
          <a:ext cx="6546054" cy="976846"/>
        </p:xfrm>
        <a:graphic>
          <a:graphicData uri="http://schemas.openxmlformats.org/drawingml/2006/table">
            <a:tbl>
              <a:tblPr firstRow="1" bandRow="1">
                <a:tableStyleId>{5C22544A-7EE6-4342-B048-85BDC9FD1C3A}</a:tableStyleId>
              </a:tblPr>
              <a:tblGrid>
                <a:gridCol w="2182018">
                  <a:extLst>
                    <a:ext uri="{9D8B030D-6E8A-4147-A177-3AD203B41FA5}">
                      <a16:colId xmlns:a16="http://schemas.microsoft.com/office/drawing/2014/main" val="907653225"/>
                    </a:ext>
                  </a:extLst>
                </a:gridCol>
                <a:gridCol w="2182018">
                  <a:extLst>
                    <a:ext uri="{9D8B030D-6E8A-4147-A177-3AD203B41FA5}">
                      <a16:colId xmlns:a16="http://schemas.microsoft.com/office/drawing/2014/main" val="3934716974"/>
                    </a:ext>
                  </a:extLst>
                </a:gridCol>
                <a:gridCol w="2182018">
                  <a:extLst>
                    <a:ext uri="{9D8B030D-6E8A-4147-A177-3AD203B41FA5}">
                      <a16:colId xmlns:a16="http://schemas.microsoft.com/office/drawing/2014/main" val="1108680349"/>
                    </a:ext>
                  </a:extLst>
                </a:gridCol>
              </a:tblGrid>
              <a:tr h="97684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1" kern="1200" dirty="0">
                          <a:solidFill>
                            <a:srgbClr val="A71D17"/>
                          </a:solidFill>
                          <a:effectLst/>
                          <a:latin typeface="DINPro" panose="020B0504020101020102" pitchFamily="34" charset="0"/>
                          <a:ea typeface="+mn-ea"/>
                          <a:cs typeface="+mn-cs"/>
                        </a:rPr>
                        <a:t>Respecter</a:t>
                      </a:r>
                      <a:r>
                        <a:rPr lang="fr-FR" sz="1100" b="0" kern="1200" dirty="0">
                          <a:solidFill>
                            <a:srgbClr val="1B345C"/>
                          </a:solidFill>
                          <a:effectLst/>
                          <a:latin typeface="DINPro" panose="020B0504020101020102" pitchFamily="34" charset="0"/>
                          <a:ea typeface="+mn-ea"/>
                          <a:cs typeface="+mn-cs"/>
                        </a:rPr>
                        <a:t> les décisions prises par les instances et </a:t>
                      </a:r>
                      <a:r>
                        <a:rPr lang="fr-FR" sz="1100" b="1" kern="1200" dirty="0">
                          <a:solidFill>
                            <a:srgbClr val="A71D17"/>
                          </a:solidFill>
                          <a:effectLst/>
                          <a:latin typeface="DINPro" panose="020B0504020101020102" pitchFamily="34" charset="0"/>
                          <a:ea typeface="+mn-ea"/>
                          <a:cs typeface="+mn-cs"/>
                        </a:rPr>
                        <a:t>les partager en interne </a:t>
                      </a:r>
                      <a:r>
                        <a:rPr lang="fr-FR" sz="1100" b="0" kern="1200" dirty="0">
                          <a:solidFill>
                            <a:srgbClr val="1B345C"/>
                          </a:solidFill>
                          <a:effectLst/>
                          <a:latin typeface="DINPro" panose="020B0504020101020102" pitchFamily="34" charset="0"/>
                          <a:ea typeface="+mn-ea"/>
                          <a:cs typeface="+mn-cs"/>
                        </a:rPr>
                        <a:t>de chaque CIBC  </a:t>
                      </a:r>
                      <a:endParaRPr lang="fr-FR" sz="800" b="0" dirty="0">
                        <a:solidFill>
                          <a:srgbClr val="1B345C"/>
                        </a:solidFill>
                        <a:latin typeface="DINPro" panose="020B0504020101020102" pitchFamily="34" charset="0"/>
                      </a:endParaRPr>
                    </a:p>
                  </a:txBody>
                  <a:tcPr anchor="ctr">
                    <a:solidFill>
                      <a:srgbClr val="F8F7F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0" dirty="0">
                          <a:solidFill>
                            <a:srgbClr val="24385D"/>
                          </a:solidFill>
                          <a:latin typeface="DINPro" panose="020B0504020101020102" pitchFamily="34" charset="0"/>
                        </a:rPr>
                        <a:t>Contribuer a minima à</a:t>
                      </a:r>
                      <a:r>
                        <a:rPr lang="fr-FR" sz="1100" b="1" dirty="0">
                          <a:solidFill>
                            <a:srgbClr val="A71D17"/>
                          </a:solidFill>
                          <a:latin typeface="DINPro" panose="020B0504020101020102" pitchFamily="34" charset="0"/>
                        </a:rPr>
                        <a:t> un groupe de travail ou une communauté de pratique par an</a:t>
                      </a:r>
                      <a:r>
                        <a:rPr lang="fr-FR" sz="1100" b="0" dirty="0">
                          <a:solidFill>
                            <a:srgbClr val="24385D"/>
                          </a:solidFill>
                          <a:latin typeface="DINPro" panose="020B0504020101020102" pitchFamily="34" charset="0"/>
                        </a:rPr>
                        <a:t>, pour conduire les actions liées à la mise en œuvre du Pacte Associatif</a:t>
                      </a:r>
                    </a:p>
                  </a:txBody>
                  <a:tcPr anchor="ctr">
                    <a:solidFill>
                      <a:srgbClr val="F8F7F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0" dirty="0">
                          <a:solidFill>
                            <a:srgbClr val="24385D"/>
                          </a:solidFill>
                          <a:latin typeface="DINPro" panose="020B0504020101020102" pitchFamily="34" charset="0"/>
                        </a:rPr>
                        <a:t>Assurer une </a:t>
                      </a:r>
                      <a:r>
                        <a:rPr lang="fr-FR" sz="1100" b="1" dirty="0">
                          <a:solidFill>
                            <a:srgbClr val="A71D17"/>
                          </a:solidFill>
                          <a:latin typeface="DINPro" panose="020B0504020101020102" pitchFamily="34" charset="0"/>
                        </a:rPr>
                        <a:t>remontée régulière et réactive </a:t>
                      </a:r>
                      <a:r>
                        <a:rPr lang="fr-FR" sz="1100" b="0" dirty="0">
                          <a:solidFill>
                            <a:srgbClr val="24385D"/>
                          </a:solidFill>
                          <a:latin typeface="DINPro" panose="020B0504020101020102" pitchFamily="34" charset="0"/>
                        </a:rPr>
                        <a:t>des informations demandées</a:t>
                      </a:r>
                      <a:endParaRPr lang="fr-FR" sz="1100" b="0" strike="sngStrike" dirty="0">
                        <a:solidFill>
                          <a:srgbClr val="24385D"/>
                        </a:solidFill>
                        <a:latin typeface="DINPro" panose="020B0504020101020102" pitchFamily="34" charset="0"/>
                      </a:endParaRPr>
                    </a:p>
                  </a:txBody>
                  <a:tcPr anchor="ctr">
                    <a:solidFill>
                      <a:srgbClr val="F8F7F6"/>
                    </a:solidFill>
                  </a:tcPr>
                </a:tc>
                <a:extLst>
                  <a:ext uri="{0D108BD9-81ED-4DB2-BD59-A6C34878D82A}">
                    <a16:rowId xmlns:a16="http://schemas.microsoft.com/office/drawing/2014/main" val="2990212055"/>
                  </a:ext>
                </a:extLst>
              </a:tr>
            </a:tbl>
          </a:graphicData>
        </a:graphic>
      </p:graphicFrame>
      <p:sp>
        <p:nvSpPr>
          <p:cNvPr id="3" name="Rectangle 2">
            <a:extLst>
              <a:ext uri="{FF2B5EF4-FFF2-40B4-BE49-F238E27FC236}">
                <a16:creationId xmlns:a16="http://schemas.microsoft.com/office/drawing/2014/main" id="{04B5A789-1E42-01F2-5E44-6050120A3FF4}"/>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Moyens mutualisés </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2467078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B94B418E-7D9D-224A-2813-772F87787B50}"/>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2.</a:t>
            </a:r>
            <a:endParaRPr lang="fr-FR" sz="3600" b="1" dirty="0">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pic>
        <p:nvPicPr>
          <p:cNvPr id="21" name="Image 20">
            <a:extLst>
              <a:ext uri="{FF2B5EF4-FFF2-40B4-BE49-F238E27FC236}">
                <a16:creationId xmlns:a16="http://schemas.microsoft.com/office/drawing/2014/main" id="{25641BFD-9F2B-48EA-B1BB-F55135EED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297" y="4261083"/>
            <a:ext cx="1884703" cy="897209"/>
          </a:xfrm>
          <a:prstGeom prst="rect">
            <a:avLst/>
          </a:prstGeom>
        </p:spPr>
      </p:pic>
      <p:sp>
        <p:nvSpPr>
          <p:cNvPr id="2" name="Ellipse 1">
            <a:extLst>
              <a:ext uri="{FF2B5EF4-FFF2-40B4-BE49-F238E27FC236}">
                <a16:creationId xmlns:a16="http://schemas.microsoft.com/office/drawing/2014/main" id="{3681CFDF-00F2-39D4-572F-F5A5F6313EC4}"/>
              </a:ext>
            </a:extLst>
          </p:cNvPr>
          <p:cNvSpPr/>
          <p:nvPr/>
        </p:nvSpPr>
        <p:spPr>
          <a:xfrm>
            <a:off x="211911" y="1635646"/>
            <a:ext cx="2322163" cy="2283013"/>
          </a:xfrm>
          <a:prstGeom prst="ellipse">
            <a:avLst/>
          </a:prstGeom>
          <a:solidFill>
            <a:srgbClr val="243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EAC641"/>
                </a:solidFill>
                <a:latin typeface="DINPro-Bold" panose="020B0804020101020102" pitchFamily="34" charset="0"/>
              </a:rPr>
              <a:t>1</a:t>
            </a:r>
            <a:r>
              <a:rPr lang="fr-FR" dirty="0">
                <a:latin typeface="DINPro-Bold" panose="020B0804020101020102" pitchFamily="34" charset="0"/>
              </a:rPr>
              <a:t> </a:t>
            </a:r>
          </a:p>
          <a:p>
            <a:pPr algn="ctr"/>
            <a:r>
              <a:rPr lang="fr-FR" sz="1400" dirty="0">
                <a:latin typeface="DINPro-Bold" panose="020B0804020101020102" pitchFamily="34" charset="0"/>
              </a:rPr>
              <a:t>ECHEANCE</a:t>
            </a:r>
            <a:endParaRPr lang="fr-FR" dirty="0">
              <a:latin typeface="DINPro-Bold" panose="020B0804020101020102" pitchFamily="34" charset="0"/>
            </a:endParaRPr>
          </a:p>
        </p:txBody>
      </p:sp>
      <p:pic>
        <p:nvPicPr>
          <p:cNvPr id="3" name="Graphique 1" descr="Calendrier à feuilles contour">
            <a:extLst>
              <a:ext uri="{FF2B5EF4-FFF2-40B4-BE49-F238E27FC236}">
                <a16:creationId xmlns:a16="http://schemas.microsoft.com/office/drawing/2014/main" id="{6973EC17-BC56-51E5-C8EF-254C8AA0D6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529" y="1891306"/>
            <a:ext cx="542925" cy="542925"/>
          </a:xfrm>
          <a:prstGeom prst="rect">
            <a:avLst/>
          </a:prstGeom>
        </p:spPr>
      </p:pic>
      <p:sp>
        <p:nvSpPr>
          <p:cNvPr id="4" name="ZoneTexte 3">
            <a:extLst>
              <a:ext uri="{FF2B5EF4-FFF2-40B4-BE49-F238E27FC236}">
                <a16:creationId xmlns:a16="http://schemas.microsoft.com/office/drawing/2014/main" id="{7096EB87-1A10-979F-EA9A-7004F034EB9C}"/>
              </a:ext>
            </a:extLst>
          </p:cNvPr>
          <p:cNvSpPr txBox="1"/>
          <p:nvPr/>
        </p:nvSpPr>
        <p:spPr>
          <a:xfrm>
            <a:off x="3779912" y="2434231"/>
            <a:ext cx="2664296" cy="584775"/>
          </a:xfrm>
          <a:prstGeom prst="rect">
            <a:avLst/>
          </a:prstGeom>
          <a:noFill/>
        </p:spPr>
        <p:txBody>
          <a:bodyPr wrap="square" rtlCol="0">
            <a:spAutoFit/>
          </a:bodyPr>
          <a:lstStyle/>
          <a:p>
            <a:pPr algn="ctr"/>
            <a:r>
              <a:rPr lang="fr-FR" b="1" dirty="0">
                <a:solidFill>
                  <a:srgbClr val="A71D17"/>
                </a:solidFill>
                <a:latin typeface="DINPro" panose="020B0504020101020102" pitchFamily="34" charset="0"/>
              </a:rPr>
              <a:t>Mercredi 20 mars 2024 </a:t>
            </a:r>
          </a:p>
          <a:p>
            <a:pPr algn="ctr"/>
            <a:r>
              <a:rPr lang="fr-FR" sz="1400" dirty="0">
                <a:solidFill>
                  <a:srgbClr val="24385D"/>
                </a:solidFill>
                <a:latin typeface="DINPro" panose="020B0504020101020102" pitchFamily="34" charset="0"/>
              </a:rPr>
              <a:t>Bilan du Contrat de Pilotage</a:t>
            </a:r>
          </a:p>
        </p:txBody>
      </p:sp>
      <p:sp>
        <p:nvSpPr>
          <p:cNvPr id="15" name="Arc 14">
            <a:extLst>
              <a:ext uri="{FF2B5EF4-FFF2-40B4-BE49-F238E27FC236}">
                <a16:creationId xmlns:a16="http://schemas.microsoft.com/office/drawing/2014/main" id="{0D18753A-E8D4-E855-6FE5-61118ED067D0}"/>
              </a:ext>
            </a:extLst>
          </p:cNvPr>
          <p:cNvSpPr/>
          <p:nvPr/>
        </p:nvSpPr>
        <p:spPr>
          <a:xfrm rot="20027284">
            <a:off x="1848759" y="1470127"/>
            <a:ext cx="2260249" cy="1948362"/>
          </a:xfrm>
          <a:prstGeom prst="arc">
            <a:avLst>
              <a:gd name="adj1" fmla="val 16658464"/>
              <a:gd name="adj2" fmla="val 906693"/>
            </a:avLst>
          </a:prstGeom>
          <a:ln w="19050">
            <a:solidFill>
              <a:srgbClr val="2438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a:extLst>
              <a:ext uri="{FF2B5EF4-FFF2-40B4-BE49-F238E27FC236}">
                <a16:creationId xmlns:a16="http://schemas.microsoft.com/office/drawing/2014/main" id="{7131189D-842A-62FF-F673-352D450CE13E}"/>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Moyens mutualisés </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1305510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pic>
        <p:nvPicPr>
          <p:cNvPr id="10" name="Image 9">
            <a:extLst>
              <a:ext uri="{FF2B5EF4-FFF2-40B4-BE49-F238E27FC236}">
                <a16:creationId xmlns:a16="http://schemas.microsoft.com/office/drawing/2014/main" id="{26E26DA9-8458-B309-DD44-88F203D677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4" y="4266829"/>
            <a:ext cx="1884703" cy="897209"/>
          </a:xfrm>
          <a:prstGeom prst="rect">
            <a:avLst/>
          </a:prstGeom>
        </p:spPr>
      </p:pic>
      <p:graphicFrame>
        <p:nvGraphicFramePr>
          <p:cNvPr id="2" name="Diagramme 1">
            <a:extLst>
              <a:ext uri="{FF2B5EF4-FFF2-40B4-BE49-F238E27FC236}">
                <a16:creationId xmlns:a16="http://schemas.microsoft.com/office/drawing/2014/main" id="{4665FE18-276C-EAC0-6A93-18C16647A851}"/>
              </a:ext>
            </a:extLst>
          </p:cNvPr>
          <p:cNvGraphicFramePr/>
          <p:nvPr>
            <p:extLst>
              <p:ext uri="{D42A27DB-BD31-4B8C-83A1-F6EECF244321}">
                <p14:modId xmlns:p14="http://schemas.microsoft.com/office/powerpoint/2010/main" val="958997807"/>
              </p:ext>
            </p:extLst>
          </p:nvPr>
        </p:nvGraphicFramePr>
        <p:xfrm>
          <a:off x="532361" y="925525"/>
          <a:ext cx="7992888" cy="383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e 2">
            <a:extLst>
              <a:ext uri="{FF2B5EF4-FFF2-40B4-BE49-F238E27FC236}">
                <a16:creationId xmlns:a16="http://schemas.microsoft.com/office/drawing/2014/main" id="{F104296F-DE45-C9CE-B5D1-1819931E0523}"/>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2.1</a:t>
            </a:r>
            <a:endParaRPr lang="fr-FR" sz="3600" b="1" dirty="0">
              <a:latin typeface="DINPro-Regular" panose="02000503030000020004" pitchFamily="2" charset="0"/>
            </a:endParaRPr>
          </a:p>
        </p:txBody>
      </p:sp>
      <p:sp>
        <p:nvSpPr>
          <p:cNvPr id="5" name="Rectangle 4">
            <a:extLst>
              <a:ext uri="{FF2B5EF4-FFF2-40B4-BE49-F238E27FC236}">
                <a16:creationId xmlns:a16="http://schemas.microsoft.com/office/drawing/2014/main" id="{22405DF6-7F5E-B6E2-C111-BEC46CE4A1A8}"/>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MooveBox </a:t>
            </a:r>
            <a:endParaRPr lang="fr-FR" sz="2000" dirty="0">
              <a:solidFill>
                <a:srgbClr val="A71D17"/>
              </a:solidFill>
              <a:highlight>
                <a:srgbClr val="FFFF00"/>
              </a:highlight>
              <a:latin typeface="DINPro-Medium" panose="02000503030000020004" pitchFamily="2" charset="0"/>
            </a:endParaRPr>
          </a:p>
        </p:txBody>
      </p:sp>
    </p:spTree>
    <p:extLst>
      <p:ext uri="{BB962C8B-B14F-4D97-AF65-F5344CB8AC3E}">
        <p14:creationId xmlns:p14="http://schemas.microsoft.com/office/powerpoint/2010/main" val="1038964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10D4A11-D144-B539-A26F-FFE0E94FBB51}"/>
              </a:ext>
            </a:extLst>
          </p:cNvPr>
          <p:cNvPicPr>
            <a:picLocks noChangeAspect="1"/>
          </p:cNvPicPr>
          <p:nvPr/>
        </p:nvPicPr>
        <p:blipFill>
          <a:blip r:embed="rId2"/>
          <a:stretch>
            <a:fillRect/>
          </a:stretch>
        </p:blipFill>
        <p:spPr>
          <a:xfrm>
            <a:off x="3131840" y="3443840"/>
            <a:ext cx="2592098" cy="852991"/>
          </a:xfrm>
          <a:prstGeom prst="rect">
            <a:avLst/>
          </a:prstGeom>
        </p:spPr>
      </p:pic>
      <p:pic>
        <p:nvPicPr>
          <p:cNvPr id="3" name="Image 2">
            <a:extLst>
              <a:ext uri="{FF2B5EF4-FFF2-40B4-BE49-F238E27FC236}">
                <a16:creationId xmlns:a16="http://schemas.microsoft.com/office/drawing/2014/main" id="{E87FF86A-558D-6449-6CDC-AEE842252226}"/>
              </a:ext>
            </a:extLst>
          </p:cNvPr>
          <p:cNvPicPr>
            <a:picLocks noChangeAspect="1"/>
          </p:cNvPicPr>
          <p:nvPr/>
        </p:nvPicPr>
        <p:blipFill>
          <a:blip r:embed="rId3"/>
          <a:stretch>
            <a:fillRect/>
          </a:stretch>
        </p:blipFill>
        <p:spPr>
          <a:xfrm>
            <a:off x="667648" y="1298760"/>
            <a:ext cx="2726026" cy="838777"/>
          </a:xfrm>
          <a:prstGeom prst="rect">
            <a:avLst/>
          </a:prstGeom>
        </p:spPr>
      </p:pic>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D0C48CD-8870-CE43-A69E-B3A1934E5AD5}"/>
              </a:ext>
            </a:extLst>
          </p:cNvPr>
          <p:cNvSpPr/>
          <p:nvPr/>
        </p:nvSpPr>
        <p:spPr>
          <a:xfrm>
            <a:off x="0" y="866442"/>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A71D17"/>
                </a:solidFill>
                <a:effectLst/>
                <a:uLnTx/>
                <a:uFillTx/>
                <a:latin typeface="DINPro" panose="020B0504020101020102" pitchFamily="34" charset="0"/>
                <a:ea typeface="Lato" panose="020F0502020204030203" pitchFamily="34" charset="0"/>
                <a:cs typeface="Lato" panose="020F0502020204030203" pitchFamily="34" charset="0"/>
              </a:rPr>
              <a:t>Moodle Workplace </a:t>
            </a:r>
            <a:endParaRPr kumimoji="0" lang="fr-FR" sz="2000" b="0" i="0" u="none" strike="noStrike" kern="1200" cap="none" spc="0" normalizeH="0" baseline="0" noProof="0" dirty="0">
              <a:ln>
                <a:noFill/>
              </a:ln>
              <a:solidFill>
                <a:srgbClr val="A71D17"/>
              </a:solidFill>
              <a:effectLst/>
              <a:uLnTx/>
              <a:uFillTx/>
              <a:latin typeface="DINPro" panose="020B0504020101020102" pitchFamily="34"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prstClr val="white"/>
                </a:solidFill>
                <a:latin typeface="DINPro-Regular" panose="02000503030000020004" pitchFamily="2" charset="0"/>
              </a:rPr>
              <a:t>2</a:t>
            </a:r>
            <a:r>
              <a:rPr kumimoji="0" lang="fr-FR" sz="2800" b="1" i="0" u="none" strike="noStrike" kern="1200" cap="none" spc="0" normalizeH="0" baseline="0" noProof="0" dirty="0">
                <a:ln>
                  <a:noFill/>
                </a:ln>
                <a:solidFill>
                  <a:prstClr val="white"/>
                </a:solidFill>
                <a:effectLst/>
                <a:uLnTx/>
                <a:uFillTx/>
                <a:latin typeface="DINPro-Regular" panose="02000503030000020004" pitchFamily="2" charset="0"/>
                <a:ea typeface="+mn-ea"/>
                <a:cs typeface="+mn-cs"/>
              </a:rPr>
              <a:t>.1</a:t>
            </a: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pic>
        <p:nvPicPr>
          <p:cNvPr id="12" name="Image 11">
            <a:extLst>
              <a:ext uri="{FF2B5EF4-FFF2-40B4-BE49-F238E27FC236}">
                <a16:creationId xmlns:a16="http://schemas.microsoft.com/office/drawing/2014/main" id="{CA9ACBF9-3887-03B0-5333-E6A6B08EEF88}"/>
              </a:ext>
            </a:extLst>
          </p:cNvPr>
          <p:cNvPicPr>
            <a:picLocks noChangeAspect="1"/>
          </p:cNvPicPr>
          <p:nvPr/>
        </p:nvPicPr>
        <p:blipFill>
          <a:blip r:embed="rId4"/>
          <a:stretch>
            <a:fillRect/>
          </a:stretch>
        </p:blipFill>
        <p:spPr>
          <a:xfrm>
            <a:off x="1664540" y="2076409"/>
            <a:ext cx="2480625" cy="715885"/>
          </a:xfrm>
          <a:prstGeom prst="rect">
            <a:avLst/>
          </a:prstGeom>
        </p:spPr>
      </p:pic>
      <p:pic>
        <p:nvPicPr>
          <p:cNvPr id="14" name="Image 13">
            <a:extLst>
              <a:ext uri="{FF2B5EF4-FFF2-40B4-BE49-F238E27FC236}">
                <a16:creationId xmlns:a16="http://schemas.microsoft.com/office/drawing/2014/main" id="{F51DDBC2-1887-1253-80E3-6985D5D3900C}"/>
              </a:ext>
            </a:extLst>
          </p:cNvPr>
          <p:cNvPicPr>
            <a:picLocks noChangeAspect="1"/>
          </p:cNvPicPr>
          <p:nvPr/>
        </p:nvPicPr>
        <p:blipFill>
          <a:blip r:embed="rId5"/>
          <a:stretch>
            <a:fillRect/>
          </a:stretch>
        </p:blipFill>
        <p:spPr>
          <a:xfrm>
            <a:off x="2331599" y="2760352"/>
            <a:ext cx="2667238" cy="744536"/>
          </a:xfrm>
          <a:prstGeom prst="rect">
            <a:avLst/>
          </a:prstGeom>
        </p:spPr>
      </p:pic>
      <p:sp>
        <p:nvSpPr>
          <p:cNvPr id="5" name="ZoneTexte 4">
            <a:extLst>
              <a:ext uri="{FF2B5EF4-FFF2-40B4-BE49-F238E27FC236}">
                <a16:creationId xmlns:a16="http://schemas.microsoft.com/office/drawing/2014/main" id="{EE024CFB-C6FE-BD9B-CD04-3F7A4390C225}"/>
              </a:ext>
            </a:extLst>
          </p:cNvPr>
          <p:cNvSpPr txBox="1"/>
          <p:nvPr/>
        </p:nvSpPr>
        <p:spPr>
          <a:xfrm rot="1273117">
            <a:off x="6711153" y="959733"/>
            <a:ext cx="207741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DINPro" panose="020B0504020101020102" pitchFamily="34" charset="0"/>
              </a:rPr>
              <a:t>Septembre 2023</a:t>
            </a:r>
          </a:p>
        </p:txBody>
      </p:sp>
      <p:sp>
        <p:nvSpPr>
          <p:cNvPr id="2" name="Rectangle 1">
            <a:extLst>
              <a:ext uri="{FF2B5EF4-FFF2-40B4-BE49-F238E27FC236}">
                <a16:creationId xmlns:a16="http://schemas.microsoft.com/office/drawing/2014/main" id="{0A02BB3B-CEFA-9FEB-6247-3515BF3439FA}"/>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MooveBox </a:t>
            </a:r>
            <a:endParaRPr lang="fr-FR" sz="2000" dirty="0">
              <a:solidFill>
                <a:srgbClr val="A71D17"/>
              </a:solidFill>
              <a:highlight>
                <a:srgbClr val="FFFF00"/>
              </a:highlight>
              <a:latin typeface="DINPro-Medium" panose="02000503030000020004" pitchFamily="2" charset="0"/>
            </a:endParaRPr>
          </a:p>
        </p:txBody>
      </p:sp>
      <p:pic>
        <p:nvPicPr>
          <p:cNvPr id="10" name="Image 9">
            <a:extLst>
              <a:ext uri="{FF2B5EF4-FFF2-40B4-BE49-F238E27FC236}">
                <a16:creationId xmlns:a16="http://schemas.microsoft.com/office/drawing/2014/main" id="{6AF55BA9-5E7E-61ED-EF50-B02E5982A6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6154" y="4266829"/>
            <a:ext cx="1884703" cy="897209"/>
          </a:xfrm>
          <a:prstGeom prst="rect">
            <a:avLst/>
          </a:prstGeom>
        </p:spPr>
      </p:pic>
    </p:spTree>
    <p:extLst>
      <p:ext uri="{BB962C8B-B14F-4D97-AF65-F5344CB8AC3E}">
        <p14:creationId xmlns:p14="http://schemas.microsoft.com/office/powerpoint/2010/main" val="3599022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D0C48CD-8870-CE43-A69E-B3A1934E5AD5}"/>
              </a:ext>
            </a:extLst>
          </p:cNvPr>
          <p:cNvSpPr/>
          <p:nvPr/>
        </p:nvSpPr>
        <p:spPr>
          <a:xfrm>
            <a:off x="0" y="70940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A71D17"/>
                </a:solidFill>
                <a:effectLst/>
                <a:uLnTx/>
                <a:uFillTx/>
                <a:latin typeface="DINPro" panose="020B0504020101020102" pitchFamily="34" charset="0"/>
                <a:ea typeface="Lato" panose="020F0502020204030203" pitchFamily="34" charset="0"/>
                <a:cs typeface="Lato" panose="020F0502020204030203" pitchFamily="34" charset="0"/>
              </a:rPr>
              <a:t>Evolution de l’organisation </a:t>
            </a:r>
            <a:endParaRPr kumimoji="0" lang="fr-FR" sz="2000" b="0" i="0" u="none" strike="noStrike" kern="1200" cap="none" spc="0" normalizeH="0" baseline="0" noProof="0" dirty="0">
              <a:ln>
                <a:noFill/>
              </a:ln>
              <a:solidFill>
                <a:srgbClr val="A71D17"/>
              </a:solidFill>
              <a:effectLst/>
              <a:uLnTx/>
              <a:uFillTx/>
              <a:latin typeface="DINPro" panose="020B0504020101020102" pitchFamily="34"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prstClr val="white"/>
                </a:solidFill>
                <a:latin typeface="DINPro-Regular" panose="02000503030000020004" pitchFamily="2" charset="0"/>
              </a:rPr>
              <a:t>2</a:t>
            </a:r>
            <a:r>
              <a:rPr kumimoji="0" lang="fr-FR" sz="2800" b="1" i="0" u="none" strike="noStrike" kern="1200" cap="none" spc="0" normalizeH="0" baseline="0" noProof="0" dirty="0">
                <a:ln>
                  <a:noFill/>
                </a:ln>
                <a:solidFill>
                  <a:prstClr val="white"/>
                </a:solidFill>
                <a:effectLst/>
                <a:uLnTx/>
                <a:uFillTx/>
                <a:latin typeface="DINPro-Regular" panose="02000503030000020004" pitchFamily="2" charset="0"/>
                <a:ea typeface="+mn-ea"/>
                <a:cs typeface="+mn-cs"/>
              </a:rPr>
              <a:t>.1</a:t>
            </a: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2" name="Rectangle 1">
            <a:extLst>
              <a:ext uri="{FF2B5EF4-FFF2-40B4-BE49-F238E27FC236}">
                <a16:creationId xmlns:a16="http://schemas.microsoft.com/office/drawing/2014/main" id="{0A02BB3B-CEFA-9FEB-6247-3515BF3439FA}"/>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MooveBox </a:t>
            </a:r>
            <a:endParaRPr lang="fr-FR" sz="2000" dirty="0">
              <a:solidFill>
                <a:srgbClr val="A71D17"/>
              </a:solidFill>
              <a:highlight>
                <a:srgbClr val="FFFF00"/>
              </a:highlight>
              <a:latin typeface="DINPro-Medium" panose="02000503030000020004" pitchFamily="2" charset="0"/>
            </a:endParaRPr>
          </a:p>
        </p:txBody>
      </p:sp>
      <p:pic>
        <p:nvPicPr>
          <p:cNvPr id="10" name="Image 9">
            <a:extLst>
              <a:ext uri="{FF2B5EF4-FFF2-40B4-BE49-F238E27FC236}">
                <a16:creationId xmlns:a16="http://schemas.microsoft.com/office/drawing/2014/main" id="{6AF55BA9-5E7E-61ED-EF50-B02E5982A6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4" y="4266829"/>
            <a:ext cx="1884703" cy="897209"/>
          </a:xfrm>
          <a:prstGeom prst="rect">
            <a:avLst/>
          </a:prstGeom>
        </p:spPr>
      </p:pic>
      <p:sp>
        <p:nvSpPr>
          <p:cNvPr id="11" name="ZoneTexte 10">
            <a:extLst>
              <a:ext uri="{FF2B5EF4-FFF2-40B4-BE49-F238E27FC236}">
                <a16:creationId xmlns:a16="http://schemas.microsoft.com/office/drawing/2014/main" id="{8631ED1A-A6FE-83BF-CAEF-126A955AA69D}"/>
              </a:ext>
            </a:extLst>
          </p:cNvPr>
          <p:cNvSpPr txBox="1"/>
          <p:nvPr/>
        </p:nvSpPr>
        <p:spPr>
          <a:xfrm>
            <a:off x="1174936" y="1325551"/>
            <a:ext cx="7285496" cy="332398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Renforcement des missions d’Enovation : </a:t>
            </a:r>
            <a:r>
              <a:rPr kumimoji="0" lang="fr-FR" sz="1400" b="1" i="0" u="none" strike="noStrike" kern="1200" cap="none" spc="0" normalizeH="0" baseline="0" noProof="0" dirty="0">
                <a:ln>
                  <a:noFill/>
                </a:ln>
                <a:solidFill>
                  <a:prstClr val="black"/>
                </a:solidFill>
                <a:effectLst/>
                <a:uLnTx/>
                <a:uFillTx/>
                <a:latin typeface="DINPro" panose="020B0504020101020102"/>
                <a:ea typeface="+mn-ea"/>
                <a:cs typeface="+mn-cs"/>
              </a:rPr>
              <a:t>assistance technique renforcée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fr-FR" sz="1400" b="1" i="0" u="none" strike="noStrike" kern="1200" cap="none" spc="0" normalizeH="0" baseline="0" noProof="0" dirty="0">
                <a:ln>
                  <a:noFill/>
                </a:ln>
                <a:solidFill>
                  <a:prstClr val="black"/>
                </a:solidFill>
                <a:effectLst/>
                <a:uLnTx/>
                <a:uFillTx/>
                <a:latin typeface="DINPro" panose="020B0504020101020102"/>
                <a:ea typeface="+mn-ea"/>
                <a:cs typeface="+mn-cs"/>
              </a:rPr>
              <a:t>Nomination de Référents Régionaux MooveBox (RRM)</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Animer, faciliter MooveBox en Région </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Être un relai d’information et aider à la promotion de MooveBox </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Participer à une communauté des pratiques entre référents</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Tester en avant-première les contenus développés sur MooveBox</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Suivre le développement lors de créations de modules par des CIBC</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Participer à une journée séminaire annuel </a:t>
            </a:r>
          </a:p>
          <a:p>
            <a:pPr marR="0" lvl="0" algn="l" defTabSz="914400" rtl="0" eaLnBrk="1" fontAlgn="auto" latinLnBrk="0" hangingPunct="1">
              <a:lnSpc>
                <a:spcPct val="100000"/>
              </a:lnSpc>
              <a:spcBef>
                <a:spcPts val="0"/>
              </a:spcBef>
              <a:spcAft>
                <a:spcPts val="0"/>
              </a:spcAft>
              <a:buClrTx/>
              <a:buSzTx/>
              <a:tabLst/>
              <a:defRPr/>
            </a:pPr>
            <a:endParaRPr lang="fr-FR" sz="1400" dirty="0">
              <a:solidFill>
                <a:prstClr val="black"/>
              </a:solidFill>
              <a:latin typeface="DINPro" panose="020B0504020101020102"/>
            </a:endParaRPr>
          </a:p>
          <a:p>
            <a:pPr marR="0" lvl="0" algn="l" defTabSz="914400" rtl="0" eaLnBrk="1" fontAlgn="auto" latinLnBrk="0" hangingPunct="1">
              <a:lnSpc>
                <a:spcPct val="100000"/>
              </a:lnSpc>
              <a:spcBef>
                <a:spcPts val="0"/>
              </a:spcBef>
              <a:spcAft>
                <a:spcPts val="0"/>
              </a:spcAft>
              <a:buClrTx/>
              <a:buSzTx/>
              <a:tabLst/>
              <a:defRPr/>
            </a:pPr>
            <a:r>
              <a:rPr kumimoji="0" lang="fr-FR" sz="1400" b="1" i="0" u="none" strike="noStrike" kern="1200" cap="none" spc="0" normalizeH="0" baseline="0" noProof="0" dirty="0">
                <a:ln>
                  <a:noFill/>
                </a:ln>
                <a:solidFill>
                  <a:prstClr val="black"/>
                </a:solidFill>
                <a:effectLst/>
                <a:uLnTx/>
                <a:uFillTx/>
                <a:latin typeface="DINPro" panose="020B0504020101020102"/>
                <a:ea typeface="+mn-ea"/>
                <a:cs typeface="+mn-cs"/>
              </a:rPr>
              <a:t>Constitution d’un Groupe de Travail d’Ingénierie MooveBox (GTIM)</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Mettre à jour les modules existants</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Créer des nouveaux contenus pour toute prestation d’accompagnement</a:t>
            </a:r>
          </a:p>
          <a:p>
            <a:pPr marL="742950" marR="0" lvl="1" indent="-285750" algn="l" defTabSz="914400" rtl="0" eaLnBrk="1" fontAlgn="auto" latinLnBrk="0" hangingPunct="1">
              <a:lnSpc>
                <a:spcPct val="100000"/>
              </a:lnSpc>
              <a:spcBef>
                <a:spcPts val="0"/>
              </a:spcBef>
              <a:spcAft>
                <a:spcPts val="0"/>
              </a:spcAft>
              <a:buClr>
                <a:srgbClr val="E37224"/>
              </a:buClr>
              <a:buSzTx/>
              <a:buFont typeface="Wingdings" panose="05000000000000000000" pitchFamily="2" charset="2"/>
              <a:buChar char="ð"/>
              <a:tabLst/>
              <a:defRPr/>
            </a:pPr>
            <a:r>
              <a:rPr kumimoji="0" lang="fr-FR" sz="1400" b="0" i="0" u="none" strike="noStrike" kern="1200" cap="none" spc="0" normalizeH="0" baseline="0" noProof="0" dirty="0">
                <a:ln>
                  <a:noFill/>
                </a:ln>
                <a:solidFill>
                  <a:prstClr val="black"/>
                </a:solidFill>
                <a:effectLst/>
                <a:uLnTx/>
                <a:uFillTx/>
                <a:latin typeface="DINPro" panose="020B0504020101020102"/>
                <a:ea typeface="+mn-ea"/>
                <a:cs typeface="+mn-cs"/>
              </a:rPr>
              <a:t>Animer des webinaires, des formations</a:t>
            </a:r>
          </a:p>
        </p:txBody>
      </p:sp>
      <p:cxnSp>
        <p:nvCxnSpPr>
          <p:cNvPr id="19" name="Connecteur droit 18">
            <a:extLst>
              <a:ext uri="{FF2B5EF4-FFF2-40B4-BE49-F238E27FC236}">
                <a16:creationId xmlns:a16="http://schemas.microsoft.com/office/drawing/2014/main" id="{C3CDA5E4-EE00-C186-19C7-1367ACA65101}"/>
              </a:ext>
            </a:extLst>
          </p:cNvPr>
          <p:cNvCxnSpPr/>
          <p:nvPr/>
        </p:nvCxnSpPr>
        <p:spPr>
          <a:xfrm>
            <a:off x="587468" y="1456373"/>
            <a:ext cx="0" cy="3301351"/>
          </a:xfrm>
          <a:prstGeom prst="line">
            <a:avLst/>
          </a:prstGeom>
          <a:ln w="19050">
            <a:solidFill>
              <a:srgbClr val="182D38"/>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CBEC0D45-0FB2-5F68-100D-1C535D42A075}"/>
              </a:ext>
            </a:extLst>
          </p:cNvPr>
          <p:cNvCxnSpPr>
            <a:stCxn id="13" idx="6"/>
          </p:cNvCxnSpPr>
          <p:nvPr/>
        </p:nvCxnSpPr>
        <p:spPr>
          <a:xfrm>
            <a:off x="821240" y="1481909"/>
            <a:ext cx="353696" cy="0"/>
          </a:xfrm>
          <a:prstGeom prst="line">
            <a:avLst/>
          </a:prstGeom>
          <a:ln w="19050">
            <a:solidFill>
              <a:srgbClr val="182D38"/>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39C1A4FA-4A2F-2CAF-AE53-49BBA9EF944D}"/>
              </a:ext>
            </a:extLst>
          </p:cNvPr>
          <p:cNvCxnSpPr/>
          <p:nvPr/>
        </p:nvCxnSpPr>
        <p:spPr>
          <a:xfrm>
            <a:off x="821240" y="2137645"/>
            <a:ext cx="353696" cy="0"/>
          </a:xfrm>
          <a:prstGeom prst="line">
            <a:avLst/>
          </a:prstGeom>
          <a:ln w="19050">
            <a:solidFill>
              <a:srgbClr val="182D38"/>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C8E4892C-E20E-2CD1-B6C6-FCD7593A02CA}"/>
              </a:ext>
            </a:extLst>
          </p:cNvPr>
          <p:cNvSpPr/>
          <p:nvPr/>
        </p:nvSpPr>
        <p:spPr>
          <a:xfrm>
            <a:off x="353696" y="1265885"/>
            <a:ext cx="467544" cy="432048"/>
          </a:xfrm>
          <a:prstGeom prst="ellipse">
            <a:avLst/>
          </a:prstGeom>
          <a:solidFill>
            <a:srgbClr val="E37224"/>
          </a:solidFill>
          <a:ln>
            <a:solidFill>
              <a:srgbClr val="182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DINPro" panose="020B0504020101020102" pitchFamily="34" charset="0"/>
              </a:rPr>
              <a:t>1</a:t>
            </a:r>
          </a:p>
        </p:txBody>
      </p:sp>
      <p:sp>
        <p:nvSpPr>
          <p:cNvPr id="15" name="Ellipse 14">
            <a:extLst>
              <a:ext uri="{FF2B5EF4-FFF2-40B4-BE49-F238E27FC236}">
                <a16:creationId xmlns:a16="http://schemas.microsoft.com/office/drawing/2014/main" id="{7D2B6CD4-1941-4E2C-B89B-75BCB4090B38}"/>
              </a:ext>
            </a:extLst>
          </p:cNvPr>
          <p:cNvSpPr/>
          <p:nvPr/>
        </p:nvSpPr>
        <p:spPr>
          <a:xfrm>
            <a:off x="353696" y="1921621"/>
            <a:ext cx="467544" cy="432048"/>
          </a:xfrm>
          <a:prstGeom prst="ellipse">
            <a:avLst/>
          </a:prstGeom>
          <a:solidFill>
            <a:srgbClr val="E37224"/>
          </a:solidFill>
          <a:ln>
            <a:solidFill>
              <a:srgbClr val="182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DINPro" panose="020B0504020101020102" pitchFamily="34" charset="0"/>
              </a:rPr>
              <a:t>2</a:t>
            </a:r>
          </a:p>
        </p:txBody>
      </p:sp>
      <p:sp>
        <p:nvSpPr>
          <p:cNvPr id="17" name="Ellipse 16">
            <a:extLst>
              <a:ext uri="{FF2B5EF4-FFF2-40B4-BE49-F238E27FC236}">
                <a16:creationId xmlns:a16="http://schemas.microsoft.com/office/drawing/2014/main" id="{7559EE5E-AF8E-2F93-8C06-AD6C88C7AC2A}"/>
              </a:ext>
            </a:extLst>
          </p:cNvPr>
          <p:cNvSpPr/>
          <p:nvPr/>
        </p:nvSpPr>
        <p:spPr>
          <a:xfrm>
            <a:off x="353696" y="3622782"/>
            <a:ext cx="467544" cy="432048"/>
          </a:xfrm>
          <a:prstGeom prst="ellipse">
            <a:avLst/>
          </a:prstGeom>
          <a:solidFill>
            <a:srgbClr val="E37224"/>
          </a:solidFill>
          <a:ln>
            <a:solidFill>
              <a:srgbClr val="182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DINPro" panose="020B0504020101020102" pitchFamily="34" charset="0"/>
              </a:rPr>
              <a:t>3</a:t>
            </a:r>
          </a:p>
        </p:txBody>
      </p:sp>
      <p:cxnSp>
        <p:nvCxnSpPr>
          <p:cNvPr id="23" name="Connecteur droit 22">
            <a:extLst>
              <a:ext uri="{FF2B5EF4-FFF2-40B4-BE49-F238E27FC236}">
                <a16:creationId xmlns:a16="http://schemas.microsoft.com/office/drawing/2014/main" id="{09695F77-5568-3F65-164C-F309031D6D93}"/>
              </a:ext>
            </a:extLst>
          </p:cNvPr>
          <p:cNvCxnSpPr/>
          <p:nvPr/>
        </p:nvCxnSpPr>
        <p:spPr>
          <a:xfrm>
            <a:off x="821240" y="3845037"/>
            <a:ext cx="353696" cy="0"/>
          </a:xfrm>
          <a:prstGeom prst="line">
            <a:avLst/>
          </a:prstGeom>
          <a:ln w="19050">
            <a:solidFill>
              <a:srgbClr val="182D38"/>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8168D8B7-F6A0-2FD7-244E-FDAD120AB05E}"/>
              </a:ext>
            </a:extLst>
          </p:cNvPr>
          <p:cNvSpPr/>
          <p:nvPr/>
        </p:nvSpPr>
        <p:spPr>
          <a:xfrm>
            <a:off x="479456" y="4556147"/>
            <a:ext cx="216024" cy="211846"/>
          </a:xfrm>
          <a:prstGeom prst="ellipse">
            <a:avLst/>
          </a:prstGeom>
          <a:solidFill>
            <a:srgbClr val="182D38"/>
          </a:solidFill>
          <a:ln>
            <a:solidFill>
              <a:srgbClr val="182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30163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pic>
        <p:nvPicPr>
          <p:cNvPr id="10" name="Image 9">
            <a:extLst>
              <a:ext uri="{FF2B5EF4-FFF2-40B4-BE49-F238E27FC236}">
                <a16:creationId xmlns:a16="http://schemas.microsoft.com/office/drawing/2014/main" id="{26E26DA9-8458-B309-DD44-88F203D677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4" y="4266829"/>
            <a:ext cx="1884703" cy="897209"/>
          </a:xfrm>
          <a:prstGeom prst="rect">
            <a:avLst/>
          </a:prstGeom>
        </p:spPr>
      </p:pic>
      <p:sp>
        <p:nvSpPr>
          <p:cNvPr id="3" name="Ellipse 2">
            <a:extLst>
              <a:ext uri="{FF2B5EF4-FFF2-40B4-BE49-F238E27FC236}">
                <a16:creationId xmlns:a16="http://schemas.microsoft.com/office/drawing/2014/main" id="{F104296F-DE45-C9CE-B5D1-1819931E0523}"/>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2.1</a:t>
            </a:r>
            <a:endParaRPr lang="fr-FR" sz="3600" b="1" dirty="0">
              <a:latin typeface="DINPro-Regular" panose="02000503030000020004" pitchFamily="2" charset="0"/>
            </a:endParaRPr>
          </a:p>
        </p:txBody>
      </p:sp>
      <p:sp>
        <p:nvSpPr>
          <p:cNvPr id="5" name="Rectangle 4">
            <a:extLst>
              <a:ext uri="{FF2B5EF4-FFF2-40B4-BE49-F238E27FC236}">
                <a16:creationId xmlns:a16="http://schemas.microsoft.com/office/drawing/2014/main" id="{22405DF6-7F5E-B6E2-C111-BEC46CE4A1A8}"/>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MooveBox </a:t>
            </a:r>
            <a:endParaRPr lang="fr-FR" sz="2000" dirty="0">
              <a:solidFill>
                <a:srgbClr val="A71D17"/>
              </a:solidFill>
              <a:highlight>
                <a:srgbClr val="FFFF00"/>
              </a:highlight>
              <a:latin typeface="DINPro-Medium" panose="02000503030000020004" pitchFamily="2" charset="0"/>
            </a:endParaRPr>
          </a:p>
        </p:txBody>
      </p:sp>
      <p:graphicFrame>
        <p:nvGraphicFramePr>
          <p:cNvPr id="6" name="Diagramme 5">
            <a:extLst>
              <a:ext uri="{FF2B5EF4-FFF2-40B4-BE49-F238E27FC236}">
                <a16:creationId xmlns:a16="http://schemas.microsoft.com/office/drawing/2014/main" id="{33CB7318-B440-15DE-F028-787A76DE6169}"/>
              </a:ext>
            </a:extLst>
          </p:cNvPr>
          <p:cNvGraphicFramePr/>
          <p:nvPr>
            <p:extLst>
              <p:ext uri="{D42A27DB-BD31-4B8C-83A1-F6EECF244321}">
                <p14:modId xmlns:p14="http://schemas.microsoft.com/office/powerpoint/2010/main" val="3783818637"/>
              </p:ext>
            </p:extLst>
          </p:nvPr>
        </p:nvGraphicFramePr>
        <p:xfrm>
          <a:off x="704565" y="1117851"/>
          <a:ext cx="7541788" cy="310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D1D0E00C-5867-7A32-7087-D4857CB50D59}"/>
              </a:ext>
            </a:extLst>
          </p:cNvPr>
          <p:cNvSpPr txBox="1"/>
          <p:nvPr/>
        </p:nvSpPr>
        <p:spPr>
          <a:xfrm>
            <a:off x="0" y="862192"/>
            <a:ext cx="4352855" cy="400110"/>
          </a:xfrm>
          <a:prstGeom prst="rect">
            <a:avLst/>
          </a:prstGeom>
          <a:noFill/>
        </p:spPr>
        <p:txBody>
          <a:bodyPr wrap="square" rtlCol="0">
            <a:spAutoFit/>
          </a:bodyPr>
          <a:lstStyle/>
          <a:p>
            <a:r>
              <a:rPr lang="fr-FR" sz="2000" dirty="0">
                <a:solidFill>
                  <a:srgbClr val="A71D17"/>
                </a:solidFill>
                <a:latin typeface="DINPro" panose="020B0504020101020102" pitchFamily="34" charset="0"/>
              </a:rPr>
              <a:t>Les RRM</a:t>
            </a:r>
          </a:p>
        </p:txBody>
      </p:sp>
    </p:spTree>
    <p:extLst>
      <p:ext uri="{BB962C8B-B14F-4D97-AF65-F5344CB8AC3E}">
        <p14:creationId xmlns:p14="http://schemas.microsoft.com/office/powerpoint/2010/main" val="4209425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Image 4">
            <a:extLst>
              <a:ext uri="{FF2B5EF4-FFF2-40B4-BE49-F238E27FC236}">
                <a16:creationId xmlns:a16="http://schemas.microsoft.com/office/drawing/2014/main" id="{26DFE9F7-4EE8-4920-FF9F-02F0D7FC41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5" y="4266830"/>
            <a:ext cx="1884703" cy="897209"/>
          </a:xfrm>
          <a:prstGeom prst="rect">
            <a:avLst/>
          </a:prstGeom>
        </p:spPr>
      </p:pic>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3" name="ZoneTexte 2">
            <a:extLst>
              <a:ext uri="{FF2B5EF4-FFF2-40B4-BE49-F238E27FC236}">
                <a16:creationId xmlns:a16="http://schemas.microsoft.com/office/drawing/2014/main" id="{761FE6C4-24DD-3DAF-12DA-5EB20DF10E88}"/>
              </a:ext>
            </a:extLst>
          </p:cNvPr>
          <p:cNvSpPr txBox="1"/>
          <p:nvPr/>
        </p:nvSpPr>
        <p:spPr>
          <a:xfrm>
            <a:off x="1547850" y="909499"/>
            <a:ext cx="7630284"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srgbClr val="182D38"/>
                </a:solidFill>
                <a:effectLst/>
                <a:uLnTx/>
                <a:uFillTx/>
                <a:latin typeface="DINPro" panose="020B0504020101020102" pitchFamily="34" charset="0"/>
                <a:ea typeface="Times New Roman" panose="02020603050405020304" pitchFamily="18" charset="0"/>
                <a:cs typeface="Times New Roman" panose="02020603050405020304" pitchFamily="18" charset="0"/>
              </a:rPr>
              <a:t> La multimodalité au service des transitions professionnelles</a:t>
            </a:r>
            <a:endParaRPr kumimoji="0" lang="fr-FR" sz="2000" b="0" i="1" u="none" strike="noStrike" kern="1200" cap="none" spc="0" normalizeH="0" baseline="0" noProof="0" dirty="0">
              <a:ln>
                <a:noFill/>
              </a:ln>
              <a:solidFill>
                <a:srgbClr val="182D38"/>
              </a:solidFill>
              <a:effectLst/>
              <a:uLnTx/>
              <a:uFillTx/>
              <a:latin typeface="DINPro" panose="020B0504020101020102" pitchFamily="34" charset="0"/>
            </a:endParaRPr>
          </a:p>
        </p:txBody>
      </p:sp>
      <p:pic>
        <p:nvPicPr>
          <p:cNvPr id="6" name="Image 5" descr="DEFFINUM ! | defi-metiers.fr">
            <a:extLst>
              <a:ext uri="{FF2B5EF4-FFF2-40B4-BE49-F238E27FC236}">
                <a16:creationId xmlns:a16="http://schemas.microsoft.com/office/drawing/2014/main" id="{C9FEA784-8F99-8029-F5A8-A2AFB9F382D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50" y="1427868"/>
            <a:ext cx="3209182" cy="1625938"/>
          </a:xfrm>
          <a:prstGeom prst="rect">
            <a:avLst/>
          </a:prstGeom>
          <a:noFill/>
          <a:ln>
            <a:noFill/>
          </a:ln>
        </p:spPr>
      </p:pic>
      <p:pic>
        <p:nvPicPr>
          <p:cNvPr id="13" name="Image 12" descr="Une image contenant texte&#10;&#10;Description générée automatiquement">
            <a:extLst>
              <a:ext uri="{FF2B5EF4-FFF2-40B4-BE49-F238E27FC236}">
                <a16:creationId xmlns:a16="http://schemas.microsoft.com/office/drawing/2014/main" id="{4F668649-CBF6-881E-39A1-BEA132B0A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464" y="3881951"/>
            <a:ext cx="1367060" cy="384879"/>
          </a:xfrm>
          <a:prstGeom prst="rect">
            <a:avLst/>
          </a:prstGeom>
        </p:spPr>
      </p:pic>
      <p:sp>
        <p:nvSpPr>
          <p:cNvPr id="15" name="ZoneTexte 14">
            <a:extLst>
              <a:ext uri="{FF2B5EF4-FFF2-40B4-BE49-F238E27FC236}">
                <a16:creationId xmlns:a16="http://schemas.microsoft.com/office/drawing/2014/main" id="{40CC23C4-907C-823E-FB39-9634DEFC0847}"/>
              </a:ext>
            </a:extLst>
          </p:cNvPr>
          <p:cNvSpPr txBox="1"/>
          <p:nvPr/>
        </p:nvSpPr>
        <p:spPr>
          <a:xfrm>
            <a:off x="2732146" y="1613711"/>
            <a:ext cx="6286378" cy="99674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DINPro-Regular" panose="02000503030000020004"/>
                <a:ea typeface="Times New Roman" panose="02020603050405020304" pitchFamily="18" charset="0"/>
                <a:cs typeface="Times New Roman" panose="02020603050405020304" pitchFamily="18" charset="0"/>
              </a:rPr>
              <a:t>La Fédération Nationale des CIBC souhaite </a:t>
            </a:r>
            <a:r>
              <a:rPr kumimoji="0" lang="fr-FR" sz="1400" b="1" i="0" u="none" strike="noStrike" kern="1200" cap="none" spc="0" normalizeH="0" baseline="0" noProof="0" dirty="0">
                <a:ln>
                  <a:noFill/>
                </a:ln>
                <a:solidFill>
                  <a:srgbClr val="A91B17"/>
                </a:solidFill>
                <a:effectLst/>
                <a:uLnTx/>
                <a:uFillTx/>
                <a:latin typeface="DINPro-Regular" panose="02000503030000020004"/>
                <a:ea typeface="Times New Roman" panose="02020603050405020304" pitchFamily="18" charset="0"/>
                <a:cs typeface="Times New Roman" panose="02020603050405020304" pitchFamily="18" charset="0"/>
              </a:rPr>
              <a:t>poursuivre ses travaux sur la multimodalité</a:t>
            </a:r>
            <a:r>
              <a:rPr kumimoji="0" lang="fr-FR" sz="1400" b="0" i="0" u="none" strike="noStrike" kern="1200" cap="none" spc="0" normalizeH="0" baseline="0" noProof="0" dirty="0">
                <a:ln>
                  <a:noFill/>
                </a:ln>
                <a:solidFill>
                  <a:prstClr val="black"/>
                </a:solidFill>
                <a:effectLst/>
                <a:uLnTx/>
                <a:uFillTx/>
                <a:latin typeface="DINPro-Regular" panose="02000503030000020004"/>
                <a:ea typeface="Times New Roman" panose="02020603050405020304" pitchFamily="18" charset="0"/>
                <a:cs typeface="Times New Roman" panose="02020603050405020304" pitchFamily="18" charset="0"/>
              </a:rPr>
              <a:t>, en demandant le soutien du Ministère du Travail, de l’Emploi et de l’Insertion dans le cadre du </a:t>
            </a:r>
            <a:r>
              <a:rPr kumimoji="0" lang="fr-FR" sz="1400" b="1" i="0" u="none" strike="noStrike" kern="1200" cap="none" spc="0" normalizeH="0" baseline="0" noProof="0" dirty="0">
                <a:ln>
                  <a:noFill/>
                </a:ln>
                <a:solidFill>
                  <a:srgbClr val="A91B17"/>
                </a:solidFill>
                <a:effectLst/>
                <a:uLnTx/>
                <a:uFillTx/>
                <a:latin typeface="DINPro-Regular" panose="02000503030000020004"/>
                <a:ea typeface="Times New Roman" panose="02020603050405020304" pitchFamily="18" charset="0"/>
                <a:cs typeface="Times New Roman" panose="02020603050405020304" pitchFamily="18" charset="0"/>
              </a:rPr>
              <a:t>programme DEFFINUM, dédié à la transformation numérique de la formation professionnelle.</a:t>
            </a:r>
          </a:p>
        </p:txBody>
      </p:sp>
      <p:sp>
        <p:nvSpPr>
          <p:cNvPr id="2" name="Espace réservé du contenu 2">
            <a:extLst>
              <a:ext uri="{FF2B5EF4-FFF2-40B4-BE49-F238E27FC236}">
                <a16:creationId xmlns:a16="http://schemas.microsoft.com/office/drawing/2014/main" id="{0A783ED0-CECE-2DEA-9CA7-75FF0FEFBA89}"/>
              </a:ext>
            </a:extLst>
          </p:cNvPr>
          <p:cNvSpPr>
            <a:spLocks noGrp="1"/>
          </p:cNvSpPr>
          <p:nvPr>
            <p:ph idx="1"/>
          </p:nvPr>
        </p:nvSpPr>
        <p:spPr>
          <a:xfrm>
            <a:off x="43271" y="2924535"/>
            <a:ext cx="8983028" cy="535724"/>
          </a:xfrm>
          <a:noFill/>
        </p:spPr>
        <p:txBody>
          <a:bodyPr wrap="square">
            <a:spAutoFit/>
          </a:bodyPr>
          <a:lstStyle/>
          <a:p>
            <a:pPr marL="0" indent="0" algn="just">
              <a:lnSpc>
                <a:spcPct val="107000"/>
              </a:lnSpc>
              <a:buNone/>
            </a:pPr>
            <a:r>
              <a:rPr lang="fr-FR" sz="1400" dirty="0" err="1">
                <a:latin typeface="DINPro-Regular" panose="02000503030000020004"/>
                <a:cs typeface="Times New Roman" panose="02020603050405020304" pitchFamily="18" charset="0"/>
              </a:rPr>
              <a:t>Step</a:t>
            </a:r>
            <a:r>
              <a:rPr lang="fr-FR" sz="1400" dirty="0">
                <a:latin typeface="DINPro-Regular" panose="02000503030000020004"/>
                <a:cs typeface="Times New Roman" panose="02020603050405020304" pitchFamily="18" charset="0"/>
              </a:rPr>
              <a:t> 0 : Un </a:t>
            </a:r>
            <a:r>
              <a:rPr lang="fr-FR" sz="1400" b="1" dirty="0">
                <a:solidFill>
                  <a:srgbClr val="A91B17"/>
                </a:solidFill>
                <a:latin typeface="DINPro-Regular" panose="02000503030000020004"/>
                <a:cs typeface="Times New Roman" panose="02020603050405020304" pitchFamily="18" charset="0"/>
              </a:rPr>
              <a:t>modèle d’accompagnement multimodal </a:t>
            </a:r>
            <a:r>
              <a:rPr lang="fr-FR" sz="1400" dirty="0">
                <a:latin typeface="DINPro-Regular" panose="02000503030000020004"/>
                <a:cs typeface="Times New Roman" panose="02020603050405020304" pitchFamily="18" charset="0"/>
              </a:rPr>
              <a:t>développé dans le cadre d’ELAÏS – </a:t>
            </a:r>
            <a:r>
              <a:rPr lang="fr-FR" sz="1400" b="1" dirty="0" err="1">
                <a:solidFill>
                  <a:srgbClr val="A91B17"/>
                </a:solidFill>
                <a:latin typeface="DINPro-Regular" panose="02000503030000020004"/>
                <a:cs typeface="Times New Roman" panose="02020603050405020304" pitchFamily="18" charset="0"/>
              </a:rPr>
              <a:t>mooveBox</a:t>
            </a:r>
            <a:r>
              <a:rPr lang="fr-FR" sz="1400" dirty="0">
                <a:latin typeface="DINPro-Regular" panose="02000503030000020004"/>
                <a:cs typeface="Times New Roman" panose="02020603050405020304" pitchFamily="18" charset="0"/>
              </a:rPr>
              <a:t> – </a:t>
            </a:r>
            <a:r>
              <a:rPr lang="fr-FR" sz="1400" b="1" dirty="0">
                <a:solidFill>
                  <a:srgbClr val="A91B17"/>
                </a:solidFill>
                <a:latin typeface="DINPro-Regular" panose="02000503030000020004"/>
                <a:cs typeface="Times New Roman" panose="02020603050405020304" pitchFamily="18" charset="0"/>
              </a:rPr>
              <a:t>Professionnalisation</a:t>
            </a:r>
            <a:r>
              <a:rPr lang="fr-FR" sz="1400" dirty="0">
                <a:latin typeface="DINPro-Regular" panose="02000503030000020004"/>
                <a:cs typeface="Times New Roman" panose="02020603050405020304" pitchFamily="18" charset="0"/>
              </a:rPr>
              <a:t> des consultants, mais pas suffisamment d’usages</a:t>
            </a:r>
          </a:p>
        </p:txBody>
      </p:sp>
      <p:sp>
        <p:nvSpPr>
          <p:cNvPr id="10" name="Ellipse 9">
            <a:extLst>
              <a:ext uri="{FF2B5EF4-FFF2-40B4-BE49-F238E27FC236}">
                <a16:creationId xmlns:a16="http://schemas.microsoft.com/office/drawing/2014/main" id="{763A1D53-418A-3CEC-1135-F52F7D7D9D61}"/>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2.2</a:t>
            </a:r>
            <a:endParaRPr lang="fr-FR" sz="3600" b="1" dirty="0">
              <a:latin typeface="DINPro-Regular" panose="02000503030000020004" pitchFamily="2" charset="0"/>
            </a:endParaRPr>
          </a:p>
        </p:txBody>
      </p:sp>
      <p:sp>
        <p:nvSpPr>
          <p:cNvPr id="14" name="Rectangle 13">
            <a:extLst>
              <a:ext uri="{FF2B5EF4-FFF2-40B4-BE49-F238E27FC236}">
                <a16:creationId xmlns:a16="http://schemas.microsoft.com/office/drawing/2014/main" id="{12209E11-9346-E58B-0CA1-BE8015AF36C9}"/>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R&amp;D : Deffinum  </a:t>
            </a:r>
            <a:endParaRPr lang="fr-FR" sz="2000" dirty="0">
              <a:solidFill>
                <a:srgbClr val="A71D17"/>
              </a:solidFill>
              <a:highlight>
                <a:srgbClr val="FFFF00"/>
              </a:highlight>
              <a:latin typeface="DINPro-Medium" panose="02000503030000020004" pitchFamily="2" charset="0"/>
            </a:endParaRPr>
          </a:p>
        </p:txBody>
      </p:sp>
    </p:spTree>
    <p:extLst>
      <p:ext uri="{BB962C8B-B14F-4D97-AF65-F5344CB8AC3E}">
        <p14:creationId xmlns:p14="http://schemas.microsoft.com/office/powerpoint/2010/main" val="1936311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pic>
        <p:nvPicPr>
          <p:cNvPr id="10" name="Image 9">
            <a:extLst>
              <a:ext uri="{FF2B5EF4-FFF2-40B4-BE49-F238E27FC236}">
                <a16:creationId xmlns:a16="http://schemas.microsoft.com/office/drawing/2014/main" id="{26E26DA9-8458-B309-DD44-88F203D677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4" y="4266829"/>
            <a:ext cx="1884703" cy="897209"/>
          </a:xfrm>
          <a:prstGeom prst="rect">
            <a:avLst/>
          </a:prstGeom>
        </p:spPr>
      </p:pic>
      <p:sp>
        <p:nvSpPr>
          <p:cNvPr id="3" name="Ellipse 2">
            <a:extLst>
              <a:ext uri="{FF2B5EF4-FFF2-40B4-BE49-F238E27FC236}">
                <a16:creationId xmlns:a16="http://schemas.microsoft.com/office/drawing/2014/main" id="{F104296F-DE45-C9CE-B5D1-1819931E0523}"/>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2.2</a:t>
            </a:r>
            <a:endParaRPr lang="fr-FR" sz="3600" b="1" dirty="0">
              <a:latin typeface="DINPro-Regular" panose="02000503030000020004" pitchFamily="2" charset="0"/>
            </a:endParaRPr>
          </a:p>
        </p:txBody>
      </p:sp>
      <p:sp>
        <p:nvSpPr>
          <p:cNvPr id="5" name="Rectangle 4">
            <a:extLst>
              <a:ext uri="{FF2B5EF4-FFF2-40B4-BE49-F238E27FC236}">
                <a16:creationId xmlns:a16="http://schemas.microsoft.com/office/drawing/2014/main" id="{22405DF6-7F5E-B6E2-C111-BEC46CE4A1A8}"/>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R&amp;D : Deffinum  </a:t>
            </a:r>
            <a:endParaRPr lang="fr-FR" sz="2000" dirty="0">
              <a:solidFill>
                <a:srgbClr val="A71D17"/>
              </a:solidFill>
              <a:highlight>
                <a:srgbClr val="FFFF00"/>
              </a:highlight>
              <a:latin typeface="DINPro-Medium" panose="02000503030000020004" pitchFamily="2" charset="0"/>
            </a:endParaRPr>
          </a:p>
        </p:txBody>
      </p:sp>
      <p:pic>
        <p:nvPicPr>
          <p:cNvPr id="11" name="Image 10">
            <a:extLst>
              <a:ext uri="{FF2B5EF4-FFF2-40B4-BE49-F238E27FC236}">
                <a16:creationId xmlns:a16="http://schemas.microsoft.com/office/drawing/2014/main" id="{D2D55920-16CA-A2CF-9D85-0DD2941D9636}"/>
              </a:ext>
            </a:extLst>
          </p:cNvPr>
          <p:cNvPicPr>
            <a:picLocks noChangeAspect="1"/>
          </p:cNvPicPr>
          <p:nvPr/>
        </p:nvPicPr>
        <p:blipFill>
          <a:blip r:embed="rId3"/>
          <a:stretch>
            <a:fillRect/>
          </a:stretch>
        </p:blipFill>
        <p:spPr>
          <a:xfrm>
            <a:off x="212343" y="710310"/>
            <a:ext cx="8460432" cy="3661639"/>
          </a:xfrm>
          <a:prstGeom prst="rect">
            <a:avLst/>
          </a:prstGeom>
        </p:spPr>
      </p:pic>
    </p:spTree>
    <p:extLst>
      <p:ext uri="{BB962C8B-B14F-4D97-AF65-F5344CB8AC3E}">
        <p14:creationId xmlns:p14="http://schemas.microsoft.com/office/powerpoint/2010/main" val="3167196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Kelson Sans" panose="02000500000000000000" pitchFamily="50" charset="0"/>
              <a:ea typeface="+mn-ea"/>
              <a:cs typeface="+mn-cs"/>
            </a:endParaRPr>
          </a:p>
        </p:txBody>
      </p:sp>
      <p:sp>
        <p:nvSpPr>
          <p:cNvPr id="3" name="Ellipse 2">
            <a:extLst>
              <a:ext uri="{FF2B5EF4-FFF2-40B4-BE49-F238E27FC236}">
                <a16:creationId xmlns:a16="http://schemas.microsoft.com/office/drawing/2014/main" id="{F104296F-DE45-C9CE-B5D1-1819931E0523}"/>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2.2</a:t>
            </a:r>
            <a:endParaRPr lang="fr-FR" sz="3600" b="1" dirty="0">
              <a:latin typeface="DINPro-Regular" panose="02000503030000020004" pitchFamily="2" charset="0"/>
            </a:endParaRPr>
          </a:p>
        </p:txBody>
      </p:sp>
      <p:sp>
        <p:nvSpPr>
          <p:cNvPr id="5" name="Rectangle 4">
            <a:extLst>
              <a:ext uri="{FF2B5EF4-FFF2-40B4-BE49-F238E27FC236}">
                <a16:creationId xmlns:a16="http://schemas.microsoft.com/office/drawing/2014/main" id="{22405DF6-7F5E-B6E2-C111-BEC46CE4A1A8}"/>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R&amp;D : Deffinum  </a:t>
            </a:r>
            <a:endParaRPr lang="fr-FR" sz="2000" dirty="0">
              <a:solidFill>
                <a:srgbClr val="A71D17"/>
              </a:solidFill>
              <a:highlight>
                <a:srgbClr val="FFFF00"/>
              </a:highlight>
              <a:latin typeface="DINPro-Medium" panose="02000503030000020004" pitchFamily="2" charset="0"/>
            </a:endParaRPr>
          </a:p>
        </p:txBody>
      </p:sp>
      <p:sp>
        <p:nvSpPr>
          <p:cNvPr id="6" name="ZoneTexte 5">
            <a:extLst>
              <a:ext uri="{FF2B5EF4-FFF2-40B4-BE49-F238E27FC236}">
                <a16:creationId xmlns:a16="http://schemas.microsoft.com/office/drawing/2014/main" id="{D62B822A-39AE-25BA-9949-0D10B0B6CB74}"/>
              </a:ext>
            </a:extLst>
          </p:cNvPr>
          <p:cNvSpPr txBox="1"/>
          <p:nvPr/>
        </p:nvSpPr>
        <p:spPr>
          <a:xfrm>
            <a:off x="-36512" y="799097"/>
            <a:ext cx="6177674" cy="400110"/>
          </a:xfrm>
          <a:prstGeom prst="rect">
            <a:avLst/>
          </a:prstGeom>
          <a:noFill/>
        </p:spPr>
        <p:txBody>
          <a:bodyPr wrap="square">
            <a:spAutoFit/>
          </a:bodyPr>
          <a:lstStyle/>
          <a:p>
            <a:r>
              <a:rPr kumimoji="0" lang="fr-FR" sz="2000" i="0" u="none" strike="noStrike" kern="1200" cap="none" spc="0" normalizeH="0" baseline="0" noProof="0" dirty="0">
                <a:ln>
                  <a:noFill/>
                </a:ln>
                <a:solidFill>
                  <a:srgbClr val="C00000"/>
                </a:solidFill>
                <a:effectLst/>
                <a:uLnTx/>
                <a:uFillTx/>
                <a:latin typeface="DINPro" panose="020B0504020101020102" pitchFamily="34" charset="0"/>
              </a:rPr>
              <a:t>Objectifs et résultats en 2023 – S1 2024</a:t>
            </a:r>
            <a:r>
              <a:rPr kumimoji="0" lang="fr-FR" sz="2000" i="0" u="none" strike="noStrike" kern="1200" cap="none" spc="0" normalizeH="0" baseline="0" noProof="0" dirty="0">
                <a:ln>
                  <a:noFill/>
                </a:ln>
                <a:solidFill>
                  <a:sysClr val="windowText" lastClr="000000"/>
                </a:solidFill>
                <a:effectLst/>
                <a:uLnTx/>
                <a:uFillTx/>
                <a:latin typeface="DINPro" panose="020B0504020101020102" pitchFamily="34" charset="0"/>
                <a:ea typeface="Lato" panose="020F0502020204030203" pitchFamily="34" charset="0"/>
                <a:cs typeface="Lato" panose="020F0502020204030203" pitchFamily="34" charset="0"/>
              </a:rPr>
              <a:t> </a:t>
            </a:r>
            <a:endParaRPr lang="fr-FR" dirty="0">
              <a:latin typeface="DINPro" panose="020B0504020101020102" pitchFamily="34" charset="0"/>
            </a:endParaRPr>
          </a:p>
        </p:txBody>
      </p:sp>
      <p:graphicFrame>
        <p:nvGraphicFramePr>
          <p:cNvPr id="13" name="Tableau 12">
            <a:extLst>
              <a:ext uri="{FF2B5EF4-FFF2-40B4-BE49-F238E27FC236}">
                <a16:creationId xmlns:a16="http://schemas.microsoft.com/office/drawing/2014/main" id="{55187EE8-E011-3394-B886-03CA9E221520}"/>
              </a:ext>
            </a:extLst>
          </p:cNvPr>
          <p:cNvGraphicFramePr>
            <a:graphicFrameLocks noGrp="1"/>
          </p:cNvGraphicFramePr>
          <p:nvPr>
            <p:extLst>
              <p:ext uri="{D42A27DB-BD31-4B8C-83A1-F6EECF244321}">
                <p14:modId xmlns:p14="http://schemas.microsoft.com/office/powerpoint/2010/main" val="3917309598"/>
              </p:ext>
            </p:extLst>
          </p:nvPr>
        </p:nvGraphicFramePr>
        <p:xfrm>
          <a:off x="395535" y="1183446"/>
          <a:ext cx="8352929" cy="3896073"/>
        </p:xfrm>
        <a:graphic>
          <a:graphicData uri="http://schemas.openxmlformats.org/drawingml/2006/table">
            <a:tbl>
              <a:tblPr firstRow="1" firstCol="1" bandRow="1"/>
              <a:tblGrid>
                <a:gridCol w="1701016">
                  <a:extLst>
                    <a:ext uri="{9D8B030D-6E8A-4147-A177-3AD203B41FA5}">
                      <a16:colId xmlns:a16="http://schemas.microsoft.com/office/drawing/2014/main" val="383868852"/>
                    </a:ext>
                  </a:extLst>
                </a:gridCol>
                <a:gridCol w="1541686">
                  <a:extLst>
                    <a:ext uri="{9D8B030D-6E8A-4147-A177-3AD203B41FA5}">
                      <a16:colId xmlns:a16="http://schemas.microsoft.com/office/drawing/2014/main" val="2220279313"/>
                    </a:ext>
                  </a:extLst>
                </a:gridCol>
                <a:gridCol w="1703409">
                  <a:extLst>
                    <a:ext uri="{9D8B030D-6E8A-4147-A177-3AD203B41FA5}">
                      <a16:colId xmlns:a16="http://schemas.microsoft.com/office/drawing/2014/main" val="1959486315"/>
                    </a:ext>
                  </a:extLst>
                </a:gridCol>
                <a:gridCol w="1703409">
                  <a:extLst>
                    <a:ext uri="{9D8B030D-6E8A-4147-A177-3AD203B41FA5}">
                      <a16:colId xmlns:a16="http://schemas.microsoft.com/office/drawing/2014/main" val="556808444"/>
                    </a:ext>
                  </a:extLst>
                </a:gridCol>
                <a:gridCol w="1703409">
                  <a:extLst>
                    <a:ext uri="{9D8B030D-6E8A-4147-A177-3AD203B41FA5}">
                      <a16:colId xmlns:a16="http://schemas.microsoft.com/office/drawing/2014/main" val="1015307978"/>
                    </a:ext>
                  </a:extLst>
                </a:gridCol>
              </a:tblGrid>
              <a:tr h="144299">
                <a:tc>
                  <a:txBody>
                    <a:bodyPr/>
                    <a:lstStyle/>
                    <a:p>
                      <a:pPr algn="ctr">
                        <a:lnSpc>
                          <a:spcPct val="100000"/>
                        </a:lnSpc>
                      </a:pPr>
                      <a:r>
                        <a:rPr lang="fr-FR" sz="900" b="1" dirty="0">
                          <a:effectLst/>
                          <a:latin typeface="DINPro-Regular" panose="02000503030000020004"/>
                          <a:ea typeface="Times New Roman" panose="02020603050405020304" pitchFamily="18" charset="0"/>
                          <a:cs typeface="Times New Roman" panose="02020603050405020304" pitchFamily="18" charset="0"/>
                        </a:rPr>
                        <a:t>AXE</a:t>
                      </a:r>
                    </a:p>
                  </a:txBody>
                  <a:tcPr marL="42143" marR="42143"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ct val="100000"/>
                        </a:lnSpc>
                      </a:pPr>
                      <a:r>
                        <a:rPr lang="fr-FR" sz="900" b="1" dirty="0">
                          <a:effectLst/>
                          <a:latin typeface="DINPro-Regular" panose="02000503030000020004"/>
                          <a:ea typeface="Times New Roman" panose="02020603050405020304" pitchFamily="18" charset="0"/>
                          <a:cs typeface="Times New Roman" panose="02020603050405020304" pitchFamily="18" charset="0"/>
                        </a:rPr>
                        <a:t>Action</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ct val="100000"/>
                        </a:lnSpc>
                      </a:pPr>
                      <a:r>
                        <a:rPr lang="fr-FR" sz="900" b="1" dirty="0">
                          <a:effectLst/>
                          <a:latin typeface="DINPro-Regular" panose="02000503030000020004"/>
                          <a:ea typeface="Times New Roman" panose="02020603050405020304" pitchFamily="18" charset="0"/>
                          <a:cs typeface="Times New Roman" panose="02020603050405020304" pitchFamily="18" charset="0"/>
                        </a:rPr>
                        <a:t>S1 2023</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ct val="100000"/>
                        </a:lnSpc>
                      </a:pPr>
                      <a:r>
                        <a:rPr lang="fr-FR" sz="900" b="1" dirty="0">
                          <a:effectLst/>
                          <a:latin typeface="DINPro-Regular" panose="02000503030000020004"/>
                          <a:ea typeface="Times New Roman" panose="02020603050405020304" pitchFamily="18" charset="0"/>
                          <a:cs typeface="Times New Roman" panose="02020603050405020304" pitchFamily="18" charset="0"/>
                        </a:rPr>
                        <a:t>S2 2023</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lnSpc>
                          <a:spcPct val="100000"/>
                        </a:lnSpc>
                      </a:pPr>
                      <a:r>
                        <a:rPr lang="fr-FR" sz="900" b="1" dirty="0">
                          <a:effectLst/>
                          <a:latin typeface="DINPro-Regular" panose="02000503030000020004"/>
                          <a:ea typeface="Times New Roman" panose="02020603050405020304" pitchFamily="18" charset="0"/>
                          <a:cs typeface="Times New Roman" panose="02020603050405020304" pitchFamily="18" charset="0"/>
                        </a:rPr>
                        <a:t>S1 2024</a:t>
                      </a: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29796677"/>
                  </a:ext>
                </a:extLst>
              </a:tr>
              <a:tr h="432897">
                <a:tc rowSpan="3">
                  <a:txBody>
                    <a:bodyPr/>
                    <a:lstStyle/>
                    <a:p>
                      <a:pPr marL="71755" marR="71755" algn="ctr">
                        <a:lnSpc>
                          <a:spcPct val="100000"/>
                        </a:lnSpc>
                        <a:spcAft>
                          <a:spcPts val="0"/>
                        </a:spcAft>
                      </a:pPr>
                      <a:r>
                        <a:rPr lang="fr-FR" sz="1200" b="1" dirty="0">
                          <a:solidFill>
                            <a:srgbClr val="FFFFFF"/>
                          </a:solidFill>
                          <a:effectLst/>
                          <a:latin typeface="DINPro-Regular" panose="02000503030000020004"/>
                          <a:ea typeface="Times New Roman" panose="02020603050405020304" pitchFamily="18" charset="0"/>
                          <a:cs typeface="Times New Roman" panose="02020603050405020304" pitchFamily="18" charset="0"/>
                        </a:rPr>
                        <a:t>1- Identification, développement et reconnaissance des compétences</a:t>
                      </a:r>
                      <a:endParaRPr lang="fr-FR" sz="12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Evaluer les </a:t>
                      </a:r>
                      <a:r>
                        <a:rPr lang="fr-FR" sz="900" b="1" dirty="0" err="1">
                          <a:solidFill>
                            <a:srgbClr val="000000"/>
                          </a:solidFill>
                          <a:effectLst/>
                          <a:latin typeface="DINPro-Regular" panose="02000503030000020004"/>
                          <a:ea typeface="Times New Roman" panose="02020603050405020304" pitchFamily="18" charset="0"/>
                          <a:cs typeface="Times New Roman" panose="02020603050405020304" pitchFamily="18" charset="0"/>
                        </a:rPr>
                        <a:t>softskills</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latinLnBrk="0" hangingPunct="1">
                        <a:lnSpc>
                          <a:spcPct val="100000"/>
                        </a:lnSpc>
                      </a:pPr>
                      <a:r>
                        <a:rPr lang="fr-FR" sz="900" kern="12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Choix d’une solution technique</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tc gridSpan="2">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Appel à contributions sur approche évaluative</a:t>
                      </a:r>
                    </a:p>
                    <a:p>
                      <a:pPr algn="l">
                        <a:lnSpc>
                          <a:spcPct val="100000"/>
                        </a:lnSpc>
                      </a:pP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Formation / Développement des premières capsules</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tc hMerge="1">
                  <a:txBody>
                    <a:bodyPr/>
                    <a:lstStyle/>
                    <a:p>
                      <a:pPr algn="l">
                        <a:lnSpc>
                          <a:spcPct val="115000"/>
                        </a:lnSpc>
                      </a:pP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56191" marR="5619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7E2FA"/>
                    </a:solidFill>
                  </a:tcPr>
                </a:tc>
                <a:extLst>
                  <a:ext uri="{0D108BD9-81ED-4DB2-BD59-A6C34878D82A}">
                    <a16:rowId xmlns:a16="http://schemas.microsoft.com/office/drawing/2014/main" val="3023353163"/>
                  </a:ext>
                </a:extLst>
              </a:tr>
              <a:tr h="577196">
                <a:tc vMerge="1">
                  <a:txBody>
                    <a:bodyPr/>
                    <a:lstStyle/>
                    <a:p>
                      <a:endParaRPr lang="fr-FR"/>
                    </a:p>
                  </a:txBody>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e-VAE</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l">
                        <a:lnSpc>
                          <a:spcPct val="100000"/>
                        </a:lnSpc>
                      </a:pPr>
                      <a:endParaRPr lang="fr-FR" sz="900" kern="1200" dirty="0">
                        <a:solidFill>
                          <a:schemeClr val="tx1"/>
                        </a:solidFill>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sym typeface="Wingdings 2" panose="05020102010507070707" pitchFamily="18" charset="2"/>
                        </a:rPr>
                        <a:t>Appel à contributions sur e-VAE</a:t>
                      </a:r>
                      <a:endParaRPr lang="fr-FR" sz="900" dirty="0">
                        <a:effectLst/>
                        <a:latin typeface="DINPro-Regular" panose="02000503030000020004"/>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Ingénierie technique et pédagogique</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dirty="0">
                          <a:solidFill>
                            <a:srgbClr val="000000"/>
                          </a:solidFill>
                          <a:effectLst/>
                          <a:latin typeface="DINPro-Regular" panose="02000503030000020004"/>
                          <a:ea typeface="Times New Roman" panose="02020603050405020304" pitchFamily="18" charset="0"/>
                          <a:cs typeface="Times New Roman" panose="02020603050405020304" pitchFamily="18" charset="0"/>
                          <a:sym typeface="Wingdings 2" panose="05020102010507070707" pitchFamily="18" charset="2"/>
                        </a:rPr>
                        <a:t>Production des m</a:t>
                      </a:r>
                      <a:r>
                        <a:rPr lang="fr-FR" sz="900" b="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odules e-vae</a:t>
                      </a:r>
                      <a:endParaRPr lang="fr-FR" sz="900" b="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40789865"/>
                  </a:ext>
                </a:extLst>
              </a:tr>
              <a:tr h="577196">
                <a:tc vMerge="1">
                  <a:txBody>
                    <a:bodyPr/>
                    <a:lstStyle/>
                    <a:p>
                      <a:endParaRPr lang="fr-FR"/>
                    </a:p>
                  </a:txBody>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Certifier les compétences à s’engager</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l">
                        <a:lnSpc>
                          <a:spcPct val="100000"/>
                        </a:lnSpc>
                      </a:pPr>
                      <a:r>
                        <a:rPr lang="fr-FR" sz="900" dirty="0">
                          <a:effectLst/>
                          <a:latin typeface="DINPro-Regular" panose="02000503030000020004"/>
                          <a:ea typeface="Times New Roman" panose="02020603050405020304" pitchFamily="18" charset="0"/>
                          <a:cs typeface="Times New Roman" panose="02020603050405020304" pitchFamily="18" charset="0"/>
                        </a:rPr>
                        <a:t> </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a:lnSpc>
                          <a:spcPct val="100000"/>
                        </a:lnSpc>
                      </a:pPr>
                      <a:r>
                        <a:rPr lang="fr-FR" sz="900" b="1" dirty="0">
                          <a:effectLst/>
                          <a:latin typeface="DINPro-Regular" panose="02000503030000020004"/>
                          <a:ea typeface="Times New Roman" panose="02020603050405020304" pitchFamily="18" charset="0"/>
                          <a:cs typeface="Times New Roman" panose="02020603050405020304" pitchFamily="18" charset="0"/>
                        </a:rPr>
                        <a:t> </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Appel à contributions</a:t>
                      </a:r>
                      <a:b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b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Elaboration du parcours de formation et de reconnaissance</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16197968"/>
                  </a:ext>
                </a:extLst>
              </a:tr>
              <a:tr h="432897">
                <a:tc rowSpan="2">
                  <a:txBody>
                    <a:bodyPr/>
                    <a:lstStyle/>
                    <a:p>
                      <a:pPr marL="71755" marR="71755" algn="ctr">
                        <a:lnSpc>
                          <a:spcPct val="100000"/>
                        </a:lnSpc>
                        <a:spcAft>
                          <a:spcPts val="0"/>
                        </a:spcAft>
                      </a:pPr>
                      <a:r>
                        <a:rPr lang="fr-FR" sz="1200" b="1" dirty="0">
                          <a:solidFill>
                            <a:srgbClr val="FFFFFF"/>
                          </a:solidFill>
                          <a:effectLst/>
                          <a:latin typeface="DINPro-Regular" panose="02000503030000020004"/>
                          <a:ea typeface="Times New Roman" panose="02020603050405020304" pitchFamily="18" charset="0"/>
                          <a:cs typeface="Times New Roman" panose="02020603050405020304" pitchFamily="18" charset="0"/>
                        </a:rPr>
                        <a:t>2- Organisation apprenante</a:t>
                      </a:r>
                      <a:endParaRPr lang="fr-FR" sz="12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solidFill>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Reconnaître et diffuser les bonnes pratiques</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l">
                        <a:lnSpc>
                          <a:spcPct val="100000"/>
                        </a:lnSpc>
                      </a:pPr>
                      <a:r>
                        <a:rPr lang="fr-FR" sz="900" dirty="0">
                          <a:effectLst/>
                          <a:latin typeface="DINPro-Regular" panose="02000503030000020004"/>
                          <a:ea typeface="Times New Roman" panose="02020603050405020304" pitchFamily="18" charset="0"/>
                          <a:cs typeface="Times New Roman" panose="02020603050405020304" pitchFamily="18" charset="0"/>
                        </a:rPr>
                        <a:t>CIBC </a:t>
                      </a:r>
                      <a:r>
                        <a:rPr lang="fr-FR" sz="900" dirty="0" err="1">
                          <a:effectLst/>
                          <a:latin typeface="DINPro-Regular" panose="02000503030000020004"/>
                          <a:ea typeface="Times New Roman" panose="02020603050405020304" pitchFamily="18" charset="0"/>
                          <a:cs typeface="Times New Roman" panose="02020603050405020304" pitchFamily="18" charset="0"/>
                        </a:rPr>
                        <a:t>Academy</a:t>
                      </a:r>
                      <a:br>
                        <a:rPr lang="fr-FR" sz="900" dirty="0">
                          <a:effectLst/>
                          <a:latin typeface="DINPro-Regular" panose="02000503030000020004"/>
                          <a:ea typeface="Times New Roman" panose="02020603050405020304" pitchFamily="18" charset="0"/>
                          <a:cs typeface="Times New Roman" panose="02020603050405020304" pitchFamily="18" charset="0"/>
                        </a:rPr>
                      </a:br>
                      <a:r>
                        <a:rPr lang="fr-FR" sz="900" dirty="0">
                          <a:effectLst/>
                          <a:latin typeface="DINPro-Regular" panose="02000503030000020004"/>
                          <a:ea typeface="Times New Roman" panose="02020603050405020304" pitchFamily="18" charset="0"/>
                          <a:cs typeface="Times New Roman" panose="02020603050405020304" pitchFamily="18" charset="0"/>
                        </a:rPr>
                        <a:t>Référents </a:t>
                      </a:r>
                      <a:r>
                        <a:rPr lang="fr-FR" sz="900" dirty="0" err="1">
                          <a:effectLst/>
                          <a:latin typeface="DINPro-Regular" panose="02000503030000020004"/>
                          <a:ea typeface="Times New Roman" panose="02020603050405020304" pitchFamily="18" charset="0"/>
                          <a:cs typeface="Times New Roman" panose="02020603050405020304" pitchFamily="18" charset="0"/>
                        </a:rPr>
                        <a:t>mooveBox</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Complémentarité entre les outils OBP / </a:t>
                      </a:r>
                      <a:r>
                        <a:rPr lang="fr-FR" sz="900" dirty="0" err="1">
                          <a:solidFill>
                            <a:srgbClr val="000000"/>
                          </a:solidFill>
                          <a:effectLst/>
                          <a:latin typeface="DINPro-Regular" panose="02000503030000020004"/>
                          <a:ea typeface="Times New Roman" panose="02020603050405020304" pitchFamily="18" charset="0"/>
                          <a:cs typeface="Times New Roman" panose="02020603050405020304" pitchFamily="18" charset="0"/>
                        </a:rPr>
                        <a:t>mooveBox</a:t>
                      </a: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 / Drive</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l">
                        <a:lnSpc>
                          <a:spcPct val="100000"/>
                        </a:lnSpc>
                      </a:pP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Déploiement des parcours</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97410089"/>
                  </a:ext>
                </a:extLst>
              </a:tr>
              <a:tr h="432897">
                <a:tc vMerge="1">
                  <a:txBody>
                    <a:bodyPr/>
                    <a:lstStyle/>
                    <a:p>
                      <a:endParaRPr lang="fr-FR"/>
                    </a:p>
                  </a:txBody>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Accompagner les transformations organisationnelles</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l">
                        <a:lnSpc>
                          <a:spcPct val="100000"/>
                        </a:lnSpc>
                      </a:pPr>
                      <a:r>
                        <a:rPr lang="fr-FR" sz="900">
                          <a:effectLst/>
                          <a:latin typeface="DINPro-Regular" panose="02000503030000020004"/>
                          <a:ea typeface="Times New Roman" panose="02020603050405020304" pitchFamily="18" charset="0"/>
                          <a:cs typeface="Times New Roman" panose="02020603050405020304" pitchFamily="18" charset="0"/>
                        </a:rPr>
                        <a:t> </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00000"/>
                        </a:lnSpc>
                      </a:pPr>
                      <a:r>
                        <a:rPr lang="fr-FR" sz="900" dirty="0">
                          <a:effectLst/>
                          <a:latin typeface="DINPro-Regular" panose="02000503030000020004"/>
                          <a:ea typeface="Times New Roman" panose="02020603050405020304" pitchFamily="18" charset="0"/>
                          <a:cs typeface="Times New Roman" panose="02020603050405020304" pitchFamily="18" charset="0"/>
                        </a:rPr>
                        <a:t> </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Lancement d’un groupe de travail national - ANACT</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31377969"/>
                  </a:ext>
                </a:extLst>
              </a:tr>
              <a:tr h="577196">
                <a:tc rowSpan="3">
                  <a:txBody>
                    <a:bodyPr/>
                    <a:lstStyle/>
                    <a:p>
                      <a:pPr marL="71755" marR="71755" algn="ctr">
                        <a:lnSpc>
                          <a:spcPct val="100000"/>
                        </a:lnSpc>
                        <a:spcAft>
                          <a:spcPts val="0"/>
                        </a:spcAft>
                      </a:pPr>
                      <a:r>
                        <a:rPr lang="fr-FR" sz="1200" b="1" dirty="0">
                          <a:solidFill>
                            <a:srgbClr val="FFFFFF"/>
                          </a:solidFill>
                          <a:effectLst/>
                          <a:latin typeface="DINPro-Regular" panose="02000503030000020004"/>
                          <a:ea typeface="Times New Roman" panose="02020603050405020304" pitchFamily="18" charset="0"/>
                          <a:cs typeface="Times New Roman" panose="02020603050405020304" pitchFamily="18" charset="0"/>
                        </a:rPr>
                        <a:t>3- Accessibilité</a:t>
                      </a:r>
                      <a:endParaRPr lang="fr-FR" sz="12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Accessibilité numérique de nos outils</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60000"/>
                        <a:lumOff val="40000"/>
                      </a:schemeClr>
                    </a:solidFill>
                  </a:tcPr>
                </a:tc>
                <a:tc>
                  <a:txBody>
                    <a:bodyPr/>
                    <a:lstStyle/>
                    <a:p>
                      <a:pPr algn="l">
                        <a:lnSpc>
                          <a:spcPct val="100000"/>
                        </a:lnSpc>
                      </a:pPr>
                      <a:r>
                        <a:rPr lang="fr-FR" sz="900" dirty="0">
                          <a:effectLst/>
                          <a:latin typeface="DINPro-Regular" panose="02000503030000020004"/>
                          <a:ea typeface="Times New Roman" panose="02020603050405020304" pitchFamily="18" charset="0"/>
                          <a:cs typeface="Times New Roman" panose="02020603050405020304" pitchFamily="18" charset="0"/>
                        </a:rPr>
                        <a:t>Recherche de partenaires techniques</a:t>
                      </a:r>
                      <a:br>
                        <a:rPr lang="fr-FR" sz="900" dirty="0">
                          <a:effectLst/>
                          <a:latin typeface="DINPro-Regular" panose="02000503030000020004"/>
                          <a:ea typeface="Times New Roman" panose="02020603050405020304" pitchFamily="18" charset="0"/>
                          <a:cs typeface="Times New Roman" panose="02020603050405020304" pitchFamily="18" charset="0"/>
                        </a:rPr>
                      </a:br>
                      <a:r>
                        <a:rPr lang="fr-FR" sz="900" dirty="0">
                          <a:effectLst/>
                          <a:latin typeface="DINPro-Regular" panose="02000503030000020004"/>
                          <a:ea typeface="Times New Roman" panose="02020603050405020304" pitchFamily="18" charset="0"/>
                          <a:cs typeface="Times New Roman" panose="02020603050405020304" pitchFamily="18" charset="0"/>
                        </a:rPr>
                        <a:t>Etude de faisabilité </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60000"/>
                        <a:lumOff val="40000"/>
                      </a:schemeClr>
                    </a:solidFill>
                  </a:tcPr>
                </a:tc>
                <a:tc>
                  <a:txBody>
                    <a:bodyPr/>
                    <a:lstStyle/>
                    <a:p>
                      <a:pPr algn="l">
                        <a:lnSpc>
                          <a:spcPct val="100000"/>
                        </a:lnSpc>
                      </a:pP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Développement de compétences</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Formation des ingénieur-e-s pédagogiques et référent-e-s Handicap</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972975407"/>
                  </a:ext>
                </a:extLst>
              </a:tr>
              <a:tr h="288598">
                <a:tc vMerge="1">
                  <a:txBody>
                    <a:bodyPr/>
                    <a:lstStyle/>
                    <a:p>
                      <a:endParaRPr lang="fr-FR"/>
                    </a:p>
                  </a:txBody>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Adaptive </a:t>
                      </a:r>
                      <a:r>
                        <a:rPr lang="fr-FR" sz="900" b="1" dirty="0" err="1">
                          <a:solidFill>
                            <a:srgbClr val="000000"/>
                          </a:solidFill>
                          <a:effectLst/>
                          <a:latin typeface="DINPro-Regular" panose="02000503030000020004"/>
                          <a:ea typeface="Times New Roman" panose="02020603050405020304" pitchFamily="18" charset="0"/>
                          <a:cs typeface="Times New Roman" panose="02020603050405020304" pitchFamily="18" charset="0"/>
                        </a:rPr>
                        <a:t>learning</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effectLst/>
                          <a:latin typeface="DINPro-Regular" panose="02000503030000020004"/>
                          <a:ea typeface="Times New Roman" panose="02020603050405020304" pitchFamily="18" charset="0"/>
                          <a:cs typeface="Times New Roman" panose="02020603050405020304" pitchFamily="18" charset="0"/>
                        </a:rPr>
                        <a:t> </a:t>
                      </a:r>
                      <a:r>
                        <a:rPr lang="fr-FR" sz="900" b="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Développement du diagnostic multimodalité</a:t>
                      </a:r>
                      <a:endParaRPr lang="fr-FR" sz="900" b="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Tests</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l">
                        <a:lnSpc>
                          <a:spcPct val="100000"/>
                        </a:lnSpc>
                      </a:pP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Déploiement</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28888141"/>
                  </a:ext>
                </a:extLst>
              </a:tr>
              <a:tr h="432897">
                <a:tc vMerge="1">
                  <a:txBody>
                    <a:bodyPr/>
                    <a:lstStyle/>
                    <a:p>
                      <a:endParaRPr lang="fr-FR"/>
                    </a:p>
                  </a:txBody>
                  <a:tcPr/>
                </a:tc>
                <a:tc>
                  <a:txBody>
                    <a:bodyPr/>
                    <a:lstStyle/>
                    <a:p>
                      <a:pPr algn="l">
                        <a:lnSpc>
                          <a:spcPct val="100000"/>
                        </a:lnSpc>
                      </a:pPr>
                      <a:r>
                        <a:rPr lang="fr-FR" sz="900" b="1" dirty="0">
                          <a:solidFill>
                            <a:srgbClr val="000000"/>
                          </a:solidFill>
                          <a:effectLst/>
                          <a:latin typeface="DINPro-Regular" panose="02000503030000020004"/>
                          <a:ea typeface="Times New Roman" panose="02020603050405020304" pitchFamily="18" charset="0"/>
                          <a:cs typeface="Times New Roman" panose="02020603050405020304" pitchFamily="18" charset="0"/>
                        </a:rPr>
                        <a:t>Tiers-lieux de la reconnaissance</a:t>
                      </a:r>
                      <a:endParaRPr lang="fr-FR" sz="900" b="1"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00000"/>
                        </a:lnSpc>
                      </a:pPr>
                      <a:r>
                        <a:rPr lang="fr-FR" sz="900">
                          <a:effectLst/>
                          <a:latin typeface="DINPro-Regular" panose="02000503030000020004"/>
                          <a:ea typeface="Times New Roman" panose="02020603050405020304" pitchFamily="18" charset="0"/>
                          <a:cs typeface="Times New Roman" panose="02020603050405020304" pitchFamily="18" charset="0"/>
                        </a:rPr>
                        <a:t> </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00000"/>
                        </a:lnSpc>
                      </a:pPr>
                      <a:r>
                        <a:rPr lang="fr-FR" sz="900" dirty="0">
                          <a:effectLst/>
                          <a:latin typeface="DINPro-Regular" panose="02000503030000020004"/>
                          <a:ea typeface="Times New Roman" panose="02020603050405020304" pitchFamily="18" charset="0"/>
                          <a:cs typeface="Times New Roman" panose="02020603050405020304" pitchFamily="18" charset="0"/>
                        </a:rPr>
                        <a:t> Expérimentation en Normandie</a:t>
                      </a:r>
                    </a:p>
                  </a:txBody>
                  <a:tcPr marL="42143" marR="4214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00000"/>
                        </a:lnSpc>
                      </a:pPr>
                      <a:r>
                        <a:rPr lang="fr-FR" sz="900" dirty="0">
                          <a:solidFill>
                            <a:srgbClr val="000000"/>
                          </a:solidFill>
                          <a:effectLst/>
                          <a:latin typeface="DINPro-Regular" panose="02000503030000020004"/>
                          <a:ea typeface="Times New Roman" panose="02020603050405020304" pitchFamily="18" charset="0"/>
                          <a:cs typeface="Times New Roman" panose="02020603050405020304" pitchFamily="18" charset="0"/>
                        </a:rPr>
                        <a:t>Elaboration d'une charte, d'un cahier des charges, d’un pack de démarrage</a:t>
                      </a:r>
                      <a:endParaRPr lang="fr-FR" sz="900" dirty="0">
                        <a:effectLst/>
                        <a:latin typeface="DINPro-Regular" panose="02000503030000020004"/>
                        <a:ea typeface="Times New Roman" panose="02020603050405020304" pitchFamily="18" charset="0"/>
                        <a:cs typeface="Times New Roman" panose="02020603050405020304" pitchFamily="18" charset="0"/>
                      </a:endParaRPr>
                    </a:p>
                  </a:txBody>
                  <a:tcPr marL="42143" marR="4214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35197942"/>
                  </a:ext>
                </a:extLst>
              </a:tr>
            </a:tbl>
          </a:graphicData>
        </a:graphic>
      </p:graphicFrame>
    </p:spTree>
    <p:extLst>
      <p:ext uri="{BB962C8B-B14F-4D97-AF65-F5344CB8AC3E}">
        <p14:creationId xmlns:p14="http://schemas.microsoft.com/office/powerpoint/2010/main" val="2857958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6714E4A4-C56C-DEF2-09E7-A48D3205194C}"/>
              </a:ext>
            </a:extLst>
          </p:cNvPr>
          <p:cNvSpPr/>
          <p:nvPr/>
        </p:nvSpPr>
        <p:spPr>
          <a:xfrm>
            <a:off x="1259452" y="1192090"/>
            <a:ext cx="1873548" cy="1873548"/>
          </a:xfrm>
          <a:prstGeom prst="ellipse">
            <a:avLst/>
          </a:prstGeom>
          <a:pattFill prst="pct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p:cNvGrpSpPr/>
          <p:nvPr/>
        </p:nvGrpSpPr>
        <p:grpSpPr>
          <a:xfrm>
            <a:off x="1475656" y="1419622"/>
            <a:ext cx="1441143" cy="1418487"/>
            <a:chOff x="4087056" y="277908"/>
            <a:chExt cx="1686237" cy="1659728"/>
          </a:xfrm>
          <a:solidFill>
            <a:srgbClr val="A71D17"/>
          </a:solidFill>
        </p:grpSpPr>
        <p:sp>
          <p:nvSpPr>
            <p:cNvPr id="13" name="Ellipse 12">
              <a:extLst>
                <a:ext uri="{FF2B5EF4-FFF2-40B4-BE49-F238E27FC236}">
                  <a16:creationId xmlns:a16="http://schemas.microsoft.com/office/drawing/2014/main" id="{78E9BD3D-77EC-49D3-977E-AB75AAE46486}"/>
                </a:ext>
              </a:extLst>
            </p:cNvPr>
            <p:cNvSpPr/>
            <p:nvPr/>
          </p:nvSpPr>
          <p:spPr>
            <a:xfrm rot="10800000">
              <a:off x="4087056" y="277908"/>
              <a:ext cx="1686237" cy="16597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p>
          </p:txBody>
        </p:sp>
        <p:sp>
          <p:nvSpPr>
            <p:cNvPr id="20" name="TextBox 7">
              <a:extLst>
                <a:ext uri="{FF2B5EF4-FFF2-40B4-BE49-F238E27FC236}">
                  <a16:creationId xmlns:a16="http://schemas.microsoft.com/office/drawing/2014/main" id="{541E8597-CA58-4B90-8757-83B167D95A7E}"/>
                </a:ext>
              </a:extLst>
            </p:cNvPr>
            <p:cNvSpPr txBox="1"/>
            <p:nvPr/>
          </p:nvSpPr>
          <p:spPr>
            <a:xfrm>
              <a:off x="4653142" y="635114"/>
              <a:ext cx="554061" cy="945314"/>
            </a:xfrm>
            <a:prstGeom prst="rect">
              <a:avLst/>
            </a:prstGeom>
            <a:grpFill/>
          </p:spPr>
          <p:txBody>
            <a:bodyPr wrap="none" lIns="68580" tIns="34290" rIns="68580" bIns="34290" rtlCol="0" anchor="ctr">
              <a:spAutoFit/>
            </a:bodyPr>
            <a:lstStyle/>
            <a:p>
              <a:pPr algn="ctr"/>
              <a:r>
                <a:rPr lang="fr-FR" sz="4800" dirty="0">
                  <a:solidFill>
                    <a:schemeClr val="bg1"/>
                  </a:solidFill>
                  <a:latin typeface="DINPro-Bold" panose="02000503030000020004" pitchFamily="2" charset="0"/>
                  <a:ea typeface="Nexa Bold" charset="0"/>
                  <a:cs typeface="Nexa Bold" charset="0"/>
                </a:rPr>
                <a:t>3</a:t>
              </a:r>
              <a:endParaRPr lang="fr-FR" sz="5400" dirty="0">
                <a:solidFill>
                  <a:schemeClr val="bg1"/>
                </a:solidFill>
                <a:latin typeface="DINPro-Bold" panose="02000503030000020004" pitchFamily="2" charset="0"/>
                <a:ea typeface="Nexa Bold" charset="0"/>
                <a:cs typeface="Nexa Bold" charset="0"/>
              </a:endParaRPr>
            </a:p>
          </p:txBody>
        </p:sp>
      </p:grpSp>
      <p:sp>
        <p:nvSpPr>
          <p:cNvPr id="22" name="TextBox 11">
            <a:extLst>
              <a:ext uri="{FF2B5EF4-FFF2-40B4-BE49-F238E27FC236}">
                <a16:creationId xmlns:a16="http://schemas.microsoft.com/office/drawing/2014/main" id="{BFDD8437-BDE4-45F9-A9E4-4EE73C0042D4}"/>
              </a:ext>
            </a:extLst>
          </p:cNvPr>
          <p:cNvSpPr txBox="1"/>
          <p:nvPr/>
        </p:nvSpPr>
        <p:spPr>
          <a:xfrm>
            <a:off x="3203848" y="1817240"/>
            <a:ext cx="6048672" cy="561692"/>
          </a:xfrm>
          <a:prstGeom prst="rect">
            <a:avLst/>
          </a:prstGeom>
          <a:noFill/>
        </p:spPr>
        <p:txBody>
          <a:bodyPr wrap="square" lIns="68580" tIns="34290" rIns="68580" bIns="34290" rtlCol="0">
            <a:spAutoFit/>
          </a:bodyPr>
          <a:lstStyle/>
          <a:p>
            <a:r>
              <a:rPr lang="fr-FR" sz="3200" b="1" dirty="0">
                <a:solidFill>
                  <a:srgbClr val="A71D17"/>
                </a:solidFill>
                <a:latin typeface="DINPro" panose="020B0504020101020102" pitchFamily="34" charset="0"/>
                <a:ea typeface="Nexa Bold" charset="0"/>
                <a:cs typeface="Nexa Bold" charset="0"/>
              </a:rPr>
              <a:t>Démarche qualité </a:t>
            </a:r>
          </a:p>
        </p:txBody>
      </p:sp>
      <p:sp>
        <p:nvSpPr>
          <p:cNvPr id="10" name="Ellipse 9">
            <a:extLst>
              <a:ext uri="{FF2B5EF4-FFF2-40B4-BE49-F238E27FC236}">
                <a16:creationId xmlns:a16="http://schemas.microsoft.com/office/drawing/2014/main" id="{20D169C6-AAC6-3E95-0F3A-F19FC205E658}"/>
              </a:ext>
            </a:extLst>
          </p:cNvPr>
          <p:cNvSpPr/>
          <p:nvPr/>
        </p:nvSpPr>
        <p:spPr>
          <a:xfrm>
            <a:off x="395536" y="483518"/>
            <a:ext cx="839327" cy="83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5" name="Ellipse 14">
            <a:extLst>
              <a:ext uri="{FF2B5EF4-FFF2-40B4-BE49-F238E27FC236}">
                <a16:creationId xmlns:a16="http://schemas.microsoft.com/office/drawing/2014/main" id="{15A5DC20-93E9-21DC-9D5D-2165110E3C98}"/>
              </a:ext>
            </a:extLst>
          </p:cNvPr>
          <p:cNvSpPr/>
          <p:nvPr/>
        </p:nvSpPr>
        <p:spPr>
          <a:xfrm>
            <a:off x="781970" y="307866"/>
            <a:ext cx="839327" cy="83932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Tree>
    <p:extLst>
      <p:ext uri="{BB962C8B-B14F-4D97-AF65-F5344CB8AC3E}">
        <p14:creationId xmlns:p14="http://schemas.microsoft.com/office/powerpoint/2010/main" val="27354309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Présentation du contrat de Pilotage 2023 – 2024 </a:t>
            </a:r>
            <a:endParaRPr lang="fr-FR" sz="2000" dirty="0">
              <a:solidFill>
                <a:srgbClr val="A71D17"/>
              </a:solidFill>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a:t>
            </a:r>
            <a:endParaRPr lang="fr-FR" sz="3600" b="1" dirty="0">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12" name="Rectangle 11">
            <a:extLst>
              <a:ext uri="{FF2B5EF4-FFF2-40B4-BE49-F238E27FC236}">
                <a16:creationId xmlns:a16="http://schemas.microsoft.com/office/drawing/2014/main" id="{E95BE4A1-DD61-9640-6420-6C5346031C73}"/>
              </a:ext>
            </a:extLst>
          </p:cNvPr>
          <p:cNvSpPr/>
          <p:nvPr/>
        </p:nvSpPr>
        <p:spPr>
          <a:xfrm>
            <a:off x="1619672" y="621902"/>
            <a:ext cx="1152128" cy="261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 forme 19">
            <a:extLst>
              <a:ext uri="{FF2B5EF4-FFF2-40B4-BE49-F238E27FC236}">
                <a16:creationId xmlns:a16="http://schemas.microsoft.com/office/drawing/2014/main" id="{B94B418E-7D9D-224A-2813-772F87787B50}"/>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25641BFD-9F2B-48EA-B1BB-F55135EED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297" y="4261083"/>
            <a:ext cx="1884703" cy="897209"/>
          </a:xfrm>
          <a:prstGeom prst="rect">
            <a:avLst/>
          </a:prstGeom>
        </p:spPr>
      </p:pic>
      <p:sp>
        <p:nvSpPr>
          <p:cNvPr id="22" name="ZoneTexte 21">
            <a:extLst>
              <a:ext uri="{FF2B5EF4-FFF2-40B4-BE49-F238E27FC236}">
                <a16:creationId xmlns:a16="http://schemas.microsoft.com/office/drawing/2014/main" id="{318916A2-7E3C-FB4C-9C15-B746521F69CC}"/>
              </a:ext>
            </a:extLst>
          </p:cNvPr>
          <p:cNvSpPr txBox="1"/>
          <p:nvPr/>
        </p:nvSpPr>
        <p:spPr>
          <a:xfrm>
            <a:off x="140957" y="1029429"/>
            <a:ext cx="8865361" cy="3231654"/>
          </a:xfrm>
          <a:prstGeom prst="rect">
            <a:avLst/>
          </a:prstGeom>
          <a:noFill/>
        </p:spPr>
        <p:txBody>
          <a:bodyPr wrap="square" rtlCol="0">
            <a:spAutoFit/>
          </a:bodyPr>
          <a:lstStyle/>
          <a:p>
            <a:pPr marR="525145" algn="just"/>
            <a:r>
              <a:rPr lang="fr-FR" sz="2400" b="1" dirty="0">
                <a:solidFill>
                  <a:srgbClr val="24385D"/>
                </a:solidFill>
                <a:effectLst/>
                <a:latin typeface="DINPro-Bold" panose="020B0804020101020102" pitchFamily="34" charset="0"/>
                <a:ea typeface="Times New Roman" panose="02020603050405020304" pitchFamily="18" charset="0"/>
                <a:cs typeface="Times New Roman" panose="02020603050405020304" pitchFamily="18" charset="0"/>
              </a:rPr>
              <a:t>NOTRE VISION </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a:p>
            <a:pPr marR="525145" algn="just"/>
            <a:r>
              <a:rPr lang="fr-FR" sz="1800" dirty="0">
                <a:solidFill>
                  <a:srgbClr val="24385D"/>
                </a:solidFill>
                <a:effectLst/>
                <a:latin typeface="DINPro" panose="020B0504020101020102" pitchFamily="34" charset="0"/>
                <a:ea typeface="Times New Roman" panose="02020603050405020304" pitchFamily="18" charset="0"/>
                <a:cs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FR" sz="1800" dirty="0">
                <a:solidFill>
                  <a:srgbClr val="24385D"/>
                </a:solidFill>
                <a:effectLst/>
                <a:latin typeface="DINPro" panose="020B0504020101020102" pitchFamily="34" charset="0"/>
                <a:ea typeface="Times New Roman" panose="02020603050405020304" pitchFamily="18" charset="0"/>
                <a:cs typeface="Times New Roman" panose="02020603050405020304" pitchFamily="18" charset="0"/>
              </a:rPr>
              <a:t>La Fédération contribue au pouvoir d’agir des CIBC dans le champ de l’accompagnement des actifs et des entreprises.</a:t>
            </a:r>
          </a:p>
          <a:p>
            <a:pPr algn="just"/>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FR" sz="1800" dirty="0">
                <a:solidFill>
                  <a:srgbClr val="24385D"/>
                </a:solidFill>
                <a:effectLst/>
                <a:latin typeface="DINPro" panose="020B0504020101020102" pitchFamily="34" charset="0"/>
                <a:ea typeface="Times New Roman" panose="02020603050405020304" pitchFamily="18" charset="0"/>
                <a:cs typeface="Times New Roman" panose="02020603050405020304" pitchFamily="18" charset="0"/>
              </a:rPr>
              <a:t>Forts de notre réseau et du mandat qui nous est donné, nous intervenons pour la représentation, la démarche qualité, la professionnalisation et l’outillage des CIBC.</a:t>
            </a:r>
          </a:p>
          <a:p>
            <a:pPr algn="just"/>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FR" sz="1800" dirty="0">
                <a:solidFill>
                  <a:srgbClr val="24385D"/>
                </a:solidFill>
                <a:effectLst/>
                <a:latin typeface="DINPro" panose="020B0504020101020102" pitchFamily="34" charset="0"/>
                <a:ea typeface="Times New Roman" panose="02020603050405020304" pitchFamily="18" charset="0"/>
                <a:cs typeface="Times New Roman" panose="02020603050405020304" pitchFamily="18" charset="0"/>
              </a:rPr>
              <a:t>Notre ambition est de permettre à chaque CIBC, au sein de son territoire, de disposer de moyens pour son projet de développement.</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718195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cxnSp>
        <p:nvCxnSpPr>
          <p:cNvPr id="23" name="Connecteur droit 22">
            <a:extLst>
              <a:ext uri="{FF2B5EF4-FFF2-40B4-BE49-F238E27FC236}">
                <a16:creationId xmlns:a16="http://schemas.microsoft.com/office/drawing/2014/main" id="{A769CB4B-B8E0-4A7A-CD15-44EBD1715119}"/>
              </a:ext>
            </a:extLst>
          </p:cNvPr>
          <p:cNvCxnSpPr>
            <a:cxnSpLocks/>
            <a:endCxn id="13" idx="0"/>
          </p:cNvCxnSpPr>
          <p:nvPr/>
        </p:nvCxnSpPr>
        <p:spPr>
          <a:xfrm flipH="1">
            <a:off x="624191" y="1262471"/>
            <a:ext cx="2" cy="3495254"/>
          </a:xfrm>
          <a:prstGeom prst="line">
            <a:avLst/>
          </a:prstGeom>
          <a:ln w="19050">
            <a:solidFill>
              <a:srgbClr val="182D3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Démarche qualité</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3.</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2" name="Ellipse 1">
            <a:extLst>
              <a:ext uri="{FF2B5EF4-FFF2-40B4-BE49-F238E27FC236}">
                <a16:creationId xmlns:a16="http://schemas.microsoft.com/office/drawing/2014/main" id="{BE58029B-BEF3-EB44-11ED-D48D9587B35E}"/>
              </a:ext>
            </a:extLst>
          </p:cNvPr>
          <p:cNvSpPr/>
          <p:nvPr/>
        </p:nvSpPr>
        <p:spPr>
          <a:xfrm>
            <a:off x="282482" y="944379"/>
            <a:ext cx="683425" cy="636184"/>
          </a:xfrm>
          <a:prstGeom prst="ellipse">
            <a:avLst/>
          </a:prstGeom>
          <a:solidFill>
            <a:srgbClr val="C29C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DINPro" panose="020B0504020101020102" pitchFamily="34" charset="0"/>
              </a:rPr>
              <a:t>1</a:t>
            </a:r>
          </a:p>
        </p:txBody>
      </p:sp>
      <p:sp>
        <p:nvSpPr>
          <p:cNvPr id="11" name="ZoneTexte 10">
            <a:extLst>
              <a:ext uri="{FF2B5EF4-FFF2-40B4-BE49-F238E27FC236}">
                <a16:creationId xmlns:a16="http://schemas.microsoft.com/office/drawing/2014/main" id="{FAE3826F-DF42-83F2-2ED0-8FD8A750756C}"/>
              </a:ext>
            </a:extLst>
          </p:cNvPr>
          <p:cNvSpPr txBox="1"/>
          <p:nvPr/>
        </p:nvSpPr>
        <p:spPr>
          <a:xfrm>
            <a:off x="1143804" y="944379"/>
            <a:ext cx="8000196" cy="1169551"/>
          </a:xfrm>
          <a:prstGeom prst="rect">
            <a:avLst/>
          </a:prstGeom>
          <a:noFill/>
        </p:spPr>
        <p:txBody>
          <a:bodyPr wrap="square">
            <a:spAutoFit/>
          </a:bodyPr>
          <a:lstStyle/>
          <a:p>
            <a:pPr defTabSz="914378"/>
            <a:r>
              <a:rPr lang="fr-FR" sz="1400" b="1" dirty="0">
                <a:solidFill>
                  <a:prstClr val="black"/>
                </a:solidFill>
                <a:latin typeface="DINPro" panose="020B0504020101020102" pitchFamily="34" charset="0"/>
              </a:rPr>
              <a:t>Webinaire le 26 juin 2023 </a:t>
            </a:r>
            <a:r>
              <a:rPr lang="fr-FR" sz="1400" dirty="0">
                <a:solidFill>
                  <a:prstClr val="black"/>
                </a:solidFill>
                <a:latin typeface="DINPro" panose="020B0504020101020102" pitchFamily="34" charset="0"/>
              </a:rPr>
              <a:t>: </a:t>
            </a:r>
          </a:p>
          <a:p>
            <a:pPr marL="285750" indent="-285750">
              <a:buClr>
                <a:srgbClr val="E37224"/>
              </a:buClr>
              <a:buFont typeface="Wingdings" panose="05000000000000000000" pitchFamily="2" charset="2"/>
              <a:buChar char="ð"/>
            </a:pPr>
            <a:r>
              <a:rPr lang="fr-FR" sz="1400" dirty="0">
                <a:solidFill>
                  <a:srgbClr val="000000"/>
                </a:solidFill>
                <a:latin typeface="DINPro" panose="020B0504020101020102" pitchFamily="34" charset="0"/>
                <a:ea typeface="Times New Roman" panose="02020603050405020304" pitchFamily="18" charset="0"/>
                <a:cs typeface="Times New Roman" panose="02020603050405020304" pitchFamily="18" charset="0"/>
              </a:rPr>
              <a:t>Présentation du </a:t>
            </a:r>
            <a:r>
              <a:rPr lang="fr-FR" sz="1400" b="1" dirty="0">
                <a:solidFill>
                  <a:srgbClr val="000000"/>
                </a:solidFill>
                <a:latin typeface="DINPro" panose="020B0504020101020102" pitchFamily="34" charset="0"/>
                <a:ea typeface="Times New Roman" panose="02020603050405020304" pitchFamily="18" charset="0"/>
                <a:cs typeface="Times New Roman" panose="02020603050405020304" pitchFamily="18" charset="0"/>
              </a:rPr>
              <a:t>Plan National Qualité 2024 </a:t>
            </a:r>
            <a:r>
              <a:rPr lang="fr-FR" sz="1400" dirty="0">
                <a:solidFill>
                  <a:srgbClr val="000000"/>
                </a:solidFill>
                <a:latin typeface="DINPro" panose="020B0504020101020102" pitchFamily="34" charset="0"/>
                <a:ea typeface="Times New Roman" panose="02020603050405020304" pitchFamily="18" charset="0"/>
                <a:cs typeface="Times New Roman" panose="02020603050405020304" pitchFamily="18" charset="0"/>
              </a:rPr>
              <a:t>déposé dans le Drive</a:t>
            </a:r>
            <a:endParaRPr lang="fr-FR" sz="1400" dirty="0">
              <a:solidFill>
                <a:srgbClr val="000000"/>
              </a:solidFill>
              <a:latin typeface="DINPro" panose="020B0504020101020102" pitchFamily="34" charset="0"/>
              <a:ea typeface="Calibri" panose="020F0502020204030204" pitchFamily="34" charset="0"/>
              <a:cs typeface="Times New Roman" panose="02020603050405020304" pitchFamily="18" charset="0"/>
            </a:endParaRPr>
          </a:p>
          <a:p>
            <a:pPr marL="285750" indent="-285750">
              <a:buClr>
                <a:srgbClr val="E37224"/>
              </a:buClr>
              <a:buFont typeface="Wingdings" panose="05000000000000000000" pitchFamily="2" charset="2"/>
              <a:buChar char="ð"/>
            </a:pPr>
            <a:r>
              <a:rPr lang="fr-FR" sz="1400" dirty="0">
                <a:solidFill>
                  <a:srgbClr val="000000"/>
                </a:solidFill>
                <a:latin typeface="DINPro" panose="020B0504020101020102" pitchFamily="34" charset="0"/>
                <a:ea typeface="Times New Roman" panose="02020603050405020304" pitchFamily="18" charset="0"/>
                <a:cs typeface="Times New Roman" panose="02020603050405020304" pitchFamily="18" charset="0"/>
              </a:rPr>
              <a:t>Les audits de renouvellement : Déroulement et modalités</a:t>
            </a:r>
            <a:endParaRPr lang="fr-FR" sz="1400" dirty="0">
              <a:solidFill>
                <a:srgbClr val="000000"/>
              </a:solidFill>
              <a:latin typeface="DINPro" panose="020B0504020101020102" pitchFamily="34" charset="0"/>
              <a:ea typeface="Calibri" panose="020F0502020204030204" pitchFamily="34" charset="0"/>
              <a:cs typeface="Times New Roman" panose="02020603050405020304" pitchFamily="18" charset="0"/>
            </a:endParaRPr>
          </a:p>
          <a:p>
            <a:pPr marL="285750" indent="-285750">
              <a:buClr>
                <a:srgbClr val="E37224"/>
              </a:buClr>
              <a:buFont typeface="Wingdings" panose="05000000000000000000" pitchFamily="2" charset="2"/>
              <a:buChar char="ð"/>
            </a:pPr>
            <a:r>
              <a:rPr lang="fr-FR" sz="1400" dirty="0">
                <a:solidFill>
                  <a:srgbClr val="000000"/>
                </a:solidFill>
                <a:latin typeface="DINPro" panose="020B0504020101020102" pitchFamily="34" charset="0"/>
                <a:ea typeface="Times New Roman" panose="02020603050405020304" pitchFamily="18" charset="0"/>
                <a:cs typeface="Times New Roman" panose="02020603050405020304" pitchFamily="18" charset="0"/>
              </a:rPr>
              <a:t>Info concernant le prochain arrêté du 1</a:t>
            </a:r>
            <a:r>
              <a:rPr lang="fr-FR" sz="1400" baseline="30000" dirty="0">
                <a:solidFill>
                  <a:srgbClr val="000000"/>
                </a:solidFill>
                <a:latin typeface="DINPro" panose="020B0504020101020102" pitchFamily="34" charset="0"/>
                <a:ea typeface="Times New Roman" panose="02020603050405020304" pitchFamily="18" charset="0"/>
                <a:cs typeface="Times New Roman" panose="02020603050405020304" pitchFamily="18" charset="0"/>
              </a:rPr>
              <a:t>er</a:t>
            </a:r>
            <a:r>
              <a:rPr lang="fr-FR" sz="1400" dirty="0">
                <a:solidFill>
                  <a:srgbClr val="000000"/>
                </a:solidFill>
                <a:latin typeface="DINPro" panose="020B0504020101020102" pitchFamily="34" charset="0"/>
                <a:ea typeface="Times New Roman" panose="02020603050405020304" pitchFamily="18" charset="0"/>
                <a:cs typeface="Times New Roman" panose="02020603050405020304" pitchFamily="18" charset="0"/>
              </a:rPr>
              <a:t> septembre 2023 portant diverses mesures en matière de certification qualité des organismes de formation</a:t>
            </a:r>
          </a:p>
        </p:txBody>
      </p:sp>
      <p:sp>
        <p:nvSpPr>
          <p:cNvPr id="12" name="Ellipse 11">
            <a:extLst>
              <a:ext uri="{FF2B5EF4-FFF2-40B4-BE49-F238E27FC236}">
                <a16:creationId xmlns:a16="http://schemas.microsoft.com/office/drawing/2014/main" id="{C4773173-8D2C-D7EF-2C98-D58BE8E5A8B3}"/>
              </a:ext>
            </a:extLst>
          </p:cNvPr>
          <p:cNvSpPr/>
          <p:nvPr/>
        </p:nvSpPr>
        <p:spPr>
          <a:xfrm>
            <a:off x="282482" y="2098597"/>
            <a:ext cx="683425" cy="636184"/>
          </a:xfrm>
          <a:prstGeom prst="ellipse">
            <a:avLst/>
          </a:prstGeom>
          <a:solidFill>
            <a:srgbClr val="C29C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DINPro" panose="020B0504020101020102" pitchFamily="34" charset="0"/>
              </a:rPr>
              <a:t>2</a:t>
            </a:r>
          </a:p>
        </p:txBody>
      </p:sp>
      <p:sp>
        <p:nvSpPr>
          <p:cNvPr id="14" name="ZoneTexte 13">
            <a:extLst>
              <a:ext uri="{FF2B5EF4-FFF2-40B4-BE49-F238E27FC236}">
                <a16:creationId xmlns:a16="http://schemas.microsoft.com/office/drawing/2014/main" id="{817A3633-2709-938C-3B29-9B8E53D4A7F0}"/>
              </a:ext>
            </a:extLst>
          </p:cNvPr>
          <p:cNvSpPr txBox="1"/>
          <p:nvPr/>
        </p:nvSpPr>
        <p:spPr>
          <a:xfrm>
            <a:off x="1143804" y="2204878"/>
            <a:ext cx="7674509" cy="307777"/>
          </a:xfrm>
          <a:prstGeom prst="rect">
            <a:avLst/>
          </a:prstGeom>
          <a:noFill/>
        </p:spPr>
        <p:txBody>
          <a:bodyPr wrap="square">
            <a:spAutoFit/>
          </a:bodyPr>
          <a:lstStyle/>
          <a:p>
            <a:pPr lvl="0"/>
            <a:r>
              <a:rPr lang="fr-FR" sz="1400" b="1" dirty="0">
                <a:solidFill>
                  <a:srgbClr val="000000"/>
                </a:solidFill>
                <a:latin typeface="DINPro" panose="020B0504020101020102" pitchFamily="34" charset="0"/>
                <a:ea typeface="Calibri" panose="020F0502020204030204" pitchFamily="34" charset="0"/>
                <a:cs typeface="Times New Roman" panose="02020603050405020304" pitchFamily="18" charset="0"/>
              </a:rPr>
              <a:t>Modules </a:t>
            </a:r>
            <a:r>
              <a:rPr lang="fr-FR" sz="1400" dirty="0">
                <a:solidFill>
                  <a:srgbClr val="000000"/>
                </a:solidFill>
                <a:latin typeface="DINPro" panose="020B0504020101020102" pitchFamily="34" charset="0"/>
                <a:ea typeface="Calibri" panose="020F0502020204030204" pitchFamily="34" charset="0"/>
                <a:cs typeface="Times New Roman" panose="02020603050405020304" pitchFamily="18" charset="0"/>
              </a:rPr>
              <a:t>portant sur la démarche qualité, prévus dans le cadre du CIBC Academy </a:t>
            </a:r>
          </a:p>
        </p:txBody>
      </p:sp>
      <p:sp>
        <p:nvSpPr>
          <p:cNvPr id="15" name="Ellipse 14">
            <a:extLst>
              <a:ext uri="{FF2B5EF4-FFF2-40B4-BE49-F238E27FC236}">
                <a16:creationId xmlns:a16="http://schemas.microsoft.com/office/drawing/2014/main" id="{DA523A0E-0DC7-240F-2D3C-E8056201AD53}"/>
              </a:ext>
            </a:extLst>
          </p:cNvPr>
          <p:cNvSpPr/>
          <p:nvPr/>
        </p:nvSpPr>
        <p:spPr>
          <a:xfrm>
            <a:off x="282479" y="2978261"/>
            <a:ext cx="683425" cy="636184"/>
          </a:xfrm>
          <a:prstGeom prst="ellipse">
            <a:avLst/>
          </a:prstGeom>
          <a:solidFill>
            <a:srgbClr val="C29C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DINPro" panose="020B0504020101020102" pitchFamily="34" charset="0"/>
              </a:rPr>
              <a:t>10</a:t>
            </a:r>
          </a:p>
        </p:txBody>
      </p:sp>
      <p:sp>
        <p:nvSpPr>
          <p:cNvPr id="17" name="ZoneTexte 16">
            <a:extLst>
              <a:ext uri="{FF2B5EF4-FFF2-40B4-BE49-F238E27FC236}">
                <a16:creationId xmlns:a16="http://schemas.microsoft.com/office/drawing/2014/main" id="{C88182B8-0ABE-BDA9-7B61-97E72573283F}"/>
              </a:ext>
            </a:extLst>
          </p:cNvPr>
          <p:cNvSpPr txBox="1"/>
          <p:nvPr/>
        </p:nvSpPr>
        <p:spPr>
          <a:xfrm>
            <a:off x="1144389" y="2957562"/>
            <a:ext cx="5151862" cy="738664"/>
          </a:xfrm>
          <a:prstGeom prst="rect">
            <a:avLst/>
          </a:prstGeom>
          <a:noFill/>
        </p:spPr>
        <p:txBody>
          <a:bodyPr wrap="square">
            <a:spAutoFit/>
          </a:bodyPr>
          <a:lstStyle/>
          <a:p>
            <a:pPr lvl="0"/>
            <a:r>
              <a:rPr lang="fr-FR" sz="1400" b="1" dirty="0">
                <a:solidFill>
                  <a:srgbClr val="000000"/>
                </a:solidFill>
                <a:latin typeface="DINPro" panose="020B0504020101020102" pitchFamily="34" charset="0"/>
                <a:ea typeface="Calibri" panose="020F0502020204030204" pitchFamily="34" charset="0"/>
                <a:cs typeface="Times New Roman" panose="02020603050405020304" pitchFamily="18" charset="0"/>
              </a:rPr>
              <a:t>CNL </a:t>
            </a:r>
            <a:r>
              <a:rPr lang="fr-FR" sz="1400" dirty="0">
                <a:solidFill>
                  <a:srgbClr val="000000"/>
                </a:solidFill>
                <a:latin typeface="DINPro" panose="020B0504020101020102" pitchFamily="34" charset="0"/>
                <a:ea typeface="Calibri" panose="020F0502020204030204" pitchFamily="34" charset="0"/>
                <a:cs typeface="Times New Roman" panose="02020603050405020304" pitchFamily="18" charset="0"/>
              </a:rPr>
              <a:t>programmés en 2023 – 2024 </a:t>
            </a:r>
          </a:p>
          <a:p>
            <a:pPr marL="285750" lvl="0" indent="-285750">
              <a:buClr>
                <a:srgbClr val="E37224"/>
              </a:buClr>
              <a:buFont typeface="Wingdings" panose="05000000000000000000" pitchFamily="2" charset="2"/>
              <a:buChar char="ð"/>
            </a:pPr>
            <a:r>
              <a:rPr lang="fr-FR" sz="1400" dirty="0">
                <a:solidFill>
                  <a:srgbClr val="000000"/>
                </a:solidFill>
                <a:latin typeface="DINPro" panose="020B0504020101020102" pitchFamily="34" charset="0"/>
                <a:ea typeface="Calibri" panose="020F0502020204030204" pitchFamily="34" charset="0"/>
                <a:cs typeface="Times New Roman" panose="02020603050405020304" pitchFamily="18" charset="0"/>
              </a:rPr>
              <a:t>4 en 2023 </a:t>
            </a:r>
          </a:p>
          <a:p>
            <a:pPr marL="285750" lvl="0" indent="-285750">
              <a:buClr>
                <a:srgbClr val="E37224"/>
              </a:buClr>
              <a:buFont typeface="Wingdings" panose="05000000000000000000" pitchFamily="2" charset="2"/>
              <a:buChar char="ð"/>
            </a:pPr>
            <a:r>
              <a:rPr lang="fr-FR" sz="1400" dirty="0">
                <a:solidFill>
                  <a:srgbClr val="000000"/>
                </a:solidFill>
                <a:latin typeface="DINPro" panose="020B0504020101020102" pitchFamily="34" charset="0"/>
                <a:ea typeface="Calibri" panose="020F0502020204030204" pitchFamily="34" charset="0"/>
                <a:cs typeface="Times New Roman" panose="02020603050405020304" pitchFamily="18" charset="0"/>
              </a:rPr>
              <a:t>6 en 2024</a:t>
            </a:r>
            <a:endParaRPr lang="fr-FR" sz="1800" dirty="0">
              <a:solidFill>
                <a:prstClr val="black"/>
              </a:solidFill>
              <a:latin typeface="DINPro" panose="020B0504020101020102" pitchFamily="34" charset="0"/>
            </a:endParaRPr>
          </a:p>
        </p:txBody>
      </p:sp>
      <p:sp>
        <p:nvSpPr>
          <p:cNvPr id="13" name="Ellipse 12">
            <a:extLst>
              <a:ext uri="{FF2B5EF4-FFF2-40B4-BE49-F238E27FC236}">
                <a16:creationId xmlns:a16="http://schemas.microsoft.com/office/drawing/2014/main" id="{B6C252FF-2062-E666-AF2A-86B770A03587}"/>
              </a:ext>
            </a:extLst>
          </p:cNvPr>
          <p:cNvSpPr/>
          <p:nvPr/>
        </p:nvSpPr>
        <p:spPr>
          <a:xfrm>
            <a:off x="516180" y="4757725"/>
            <a:ext cx="216021" cy="200671"/>
          </a:xfrm>
          <a:prstGeom prst="ellipse">
            <a:avLst/>
          </a:prstGeom>
          <a:solidFill>
            <a:srgbClr val="182D38"/>
          </a:solidFill>
          <a:ln>
            <a:solidFill>
              <a:srgbClr val="182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6A1C206-FF9B-4138-F174-96ABC8627B8F}"/>
              </a:ext>
            </a:extLst>
          </p:cNvPr>
          <p:cNvSpPr txBox="1"/>
          <p:nvPr/>
        </p:nvSpPr>
        <p:spPr>
          <a:xfrm>
            <a:off x="1174936" y="3929321"/>
            <a:ext cx="5404624" cy="307777"/>
          </a:xfrm>
          <a:prstGeom prst="rect">
            <a:avLst/>
          </a:prstGeom>
          <a:noFill/>
        </p:spPr>
        <p:txBody>
          <a:bodyPr wrap="square">
            <a:spAutoFit/>
          </a:bodyPr>
          <a:lstStyle/>
          <a:p>
            <a:pPr defTabSz="914378"/>
            <a:r>
              <a:rPr lang="fr-FR" sz="1400" dirty="0">
                <a:solidFill>
                  <a:prstClr val="black"/>
                </a:solidFill>
                <a:latin typeface="DINPro" panose="020B0504020101020102" pitchFamily="34" charset="0"/>
              </a:rPr>
              <a:t>Mutualisation de </a:t>
            </a:r>
            <a:r>
              <a:rPr lang="fr-FR" sz="1400" b="1" dirty="0">
                <a:solidFill>
                  <a:prstClr val="black"/>
                </a:solidFill>
                <a:latin typeface="DINPro" panose="020B0504020101020102" pitchFamily="34" charset="0"/>
              </a:rPr>
              <a:t>l’adhésion AGEVAL </a:t>
            </a:r>
          </a:p>
        </p:txBody>
      </p:sp>
      <p:sp>
        <p:nvSpPr>
          <p:cNvPr id="19" name="Ellipse 18">
            <a:extLst>
              <a:ext uri="{FF2B5EF4-FFF2-40B4-BE49-F238E27FC236}">
                <a16:creationId xmlns:a16="http://schemas.microsoft.com/office/drawing/2014/main" id="{873D5194-4009-40F9-2FF3-67D619110543}"/>
              </a:ext>
            </a:extLst>
          </p:cNvPr>
          <p:cNvSpPr/>
          <p:nvPr/>
        </p:nvSpPr>
        <p:spPr>
          <a:xfrm>
            <a:off x="282477" y="3874243"/>
            <a:ext cx="683425" cy="636184"/>
          </a:xfrm>
          <a:prstGeom prst="ellipse">
            <a:avLst/>
          </a:prstGeom>
          <a:solidFill>
            <a:srgbClr val="C29C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latin typeface="DINPro" panose="020B0504020101020102" pitchFamily="34" charset="0"/>
              </a:rPr>
              <a:t>1</a:t>
            </a:r>
          </a:p>
        </p:txBody>
      </p:sp>
      <p:sp>
        <p:nvSpPr>
          <p:cNvPr id="24" name="Ellipse 23">
            <a:extLst>
              <a:ext uri="{FF2B5EF4-FFF2-40B4-BE49-F238E27FC236}">
                <a16:creationId xmlns:a16="http://schemas.microsoft.com/office/drawing/2014/main" id="{2A6342BB-2F51-E8CE-9848-62FA630AB788}"/>
              </a:ext>
            </a:extLst>
          </p:cNvPr>
          <p:cNvSpPr/>
          <p:nvPr/>
        </p:nvSpPr>
        <p:spPr>
          <a:xfrm>
            <a:off x="6690594" y="2734781"/>
            <a:ext cx="2935797" cy="2759425"/>
          </a:xfrm>
          <a:prstGeom prst="ellipse">
            <a:avLst/>
          </a:prstGeom>
          <a:solidFill>
            <a:srgbClr val="E37224"/>
          </a:solidFill>
          <a:ln>
            <a:solidFill>
              <a:srgbClr val="182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dirty="0">
                <a:solidFill>
                  <a:schemeClr val="bg1"/>
                </a:solidFill>
                <a:latin typeface="DINPro" panose="020B0504020101020102" pitchFamily="34" charset="0"/>
              </a:rPr>
              <a:t>I</a:t>
            </a:r>
            <a:r>
              <a:rPr lang="fr-FR" sz="1800" dirty="0">
                <a:solidFill>
                  <a:schemeClr val="bg1"/>
                </a:solidFill>
                <a:latin typeface="DINPro" panose="020B0504020101020102" pitchFamily="34" charset="0"/>
              </a:rPr>
              <a:t>ntégrations de</a:t>
            </a:r>
            <a:r>
              <a:rPr lang="fr-FR" sz="2400" b="1" dirty="0">
                <a:solidFill>
                  <a:schemeClr val="bg1"/>
                </a:solidFill>
                <a:latin typeface="DINPro" panose="020B0504020101020102" pitchFamily="34" charset="0"/>
              </a:rPr>
              <a:t> </a:t>
            </a:r>
          </a:p>
          <a:p>
            <a:pPr algn="ctr"/>
            <a:r>
              <a:rPr lang="fr-FR" sz="2400" b="1" dirty="0">
                <a:solidFill>
                  <a:schemeClr val="bg1"/>
                </a:solidFill>
                <a:latin typeface="DINPro" panose="020B0504020101020102" pitchFamily="34" charset="0"/>
              </a:rPr>
              <a:t>2 </a:t>
            </a:r>
          </a:p>
          <a:p>
            <a:pPr algn="ctr"/>
            <a:r>
              <a:rPr lang="fr-FR" sz="1800" b="1" dirty="0">
                <a:solidFill>
                  <a:schemeClr val="bg1"/>
                </a:solidFill>
                <a:latin typeface="DINPro" panose="020B0504020101020102" pitchFamily="34" charset="0"/>
              </a:rPr>
              <a:t>nouveaux auditeurs </a:t>
            </a:r>
            <a:r>
              <a:rPr lang="fr-FR" sz="1800" dirty="0">
                <a:solidFill>
                  <a:schemeClr val="bg1"/>
                </a:solidFill>
                <a:latin typeface="DINPro" panose="020B0504020101020102" pitchFamily="34" charset="0"/>
              </a:rPr>
              <a:t>(1 interne au réseau / 1 externe) </a:t>
            </a:r>
          </a:p>
        </p:txBody>
      </p:sp>
    </p:spTree>
    <p:extLst>
      <p:ext uri="{BB962C8B-B14F-4D97-AF65-F5344CB8AC3E}">
        <p14:creationId xmlns:p14="http://schemas.microsoft.com/office/powerpoint/2010/main" val="2051698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Démarche qualité</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3.</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5" name="ZoneTexte 4">
            <a:extLst>
              <a:ext uri="{FF2B5EF4-FFF2-40B4-BE49-F238E27FC236}">
                <a16:creationId xmlns:a16="http://schemas.microsoft.com/office/drawing/2014/main" id="{6F91C598-22A1-C85F-367F-14347B630F72}"/>
              </a:ext>
            </a:extLst>
          </p:cNvPr>
          <p:cNvSpPr txBox="1"/>
          <p:nvPr/>
        </p:nvSpPr>
        <p:spPr>
          <a:xfrm>
            <a:off x="0" y="915566"/>
            <a:ext cx="9006319" cy="3157916"/>
          </a:xfrm>
          <a:prstGeom prst="rect">
            <a:avLst/>
          </a:prstGeom>
          <a:noFill/>
        </p:spPr>
        <p:txBody>
          <a:bodyPr wrap="square" rtlCol="0">
            <a:spAutoFit/>
          </a:bodyPr>
          <a:lstStyle/>
          <a:p>
            <a:pPr algn="just" defTabSz="914378"/>
            <a:r>
              <a:rPr lang="fr-FR" sz="2000" dirty="0">
                <a:solidFill>
                  <a:srgbClr val="A71D17"/>
                </a:solidFill>
                <a:latin typeface="DINPro" panose="020B0504020101020102" pitchFamily="34" charset="0"/>
              </a:rPr>
              <a:t>Participation aux réunions organisées par France compétences regroupant les Instances de Labellisation</a:t>
            </a:r>
          </a:p>
          <a:p>
            <a:pPr algn="just" defTabSz="914378"/>
            <a:endParaRPr lang="fr-FR" sz="1200" dirty="0">
              <a:solidFill>
                <a:prstClr val="black"/>
              </a:solidFill>
              <a:latin typeface="DINPro" panose="020B0504020101020102" pitchFamily="34" charset="0"/>
            </a:endParaRPr>
          </a:p>
          <a:p>
            <a:pPr algn="just" defTabSz="914378"/>
            <a:endParaRPr lang="fr-FR" sz="1200" dirty="0">
              <a:solidFill>
                <a:prstClr val="black"/>
              </a:solidFill>
              <a:latin typeface="DINPro" panose="020B0504020101020102" pitchFamily="34" charset="0"/>
            </a:endParaRPr>
          </a:p>
          <a:p>
            <a:pPr algn="just">
              <a:lnSpc>
                <a:spcPct val="107000"/>
              </a:lnSpc>
              <a:spcAft>
                <a:spcPts val="800"/>
              </a:spcAft>
            </a:pPr>
            <a:r>
              <a:rPr lang="fr-FR" sz="1400" b="1" dirty="0">
                <a:effectLst/>
                <a:latin typeface="DINPro" panose="020B0504020101020102" pitchFamily="34" charset="0"/>
                <a:ea typeface="Calibri" panose="020F0502020204030204" pitchFamily="34" charset="0"/>
                <a:cs typeface="Times New Roman" panose="02020603050405020304" pitchFamily="18" charset="0"/>
              </a:rPr>
              <a:t>Les prochaines pistes de travail du groupe :</a:t>
            </a:r>
            <a:endParaRPr lang="fr-FR" sz="1400" b="1" dirty="0">
              <a:latin typeface="DINPro" panose="020B0504020101020102"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rgbClr val="E37224"/>
              </a:buClr>
              <a:buFont typeface="Wingdings" panose="05000000000000000000" pitchFamily="2" charset="2"/>
              <a:buChar char="ð"/>
            </a:pPr>
            <a:r>
              <a:rPr lang="fr-FR" sz="1400" dirty="0">
                <a:effectLst/>
                <a:latin typeface="DINPro" panose="020B0504020101020102" pitchFamily="34" charset="0"/>
                <a:ea typeface="Calibri" panose="020F0502020204030204" pitchFamily="34" charset="0"/>
                <a:cs typeface="Times New Roman" panose="02020603050405020304" pitchFamily="18" charset="0"/>
              </a:rPr>
              <a:t>Impact sur les référentiels des IL du projet modificatif d’arrêté relatif aux modalités d’audit qualité (publié le 08/06/2023)</a:t>
            </a:r>
          </a:p>
          <a:p>
            <a:pPr marL="285750" indent="-285750" algn="just">
              <a:lnSpc>
                <a:spcPct val="107000"/>
              </a:lnSpc>
              <a:spcAft>
                <a:spcPts val="800"/>
              </a:spcAft>
              <a:buClr>
                <a:srgbClr val="E37224"/>
              </a:buClr>
              <a:buFont typeface="Wingdings" panose="05000000000000000000" pitchFamily="2" charset="2"/>
              <a:buChar char="ð"/>
            </a:pPr>
            <a:r>
              <a:rPr lang="fr-FR" sz="1400" dirty="0">
                <a:effectLst/>
                <a:latin typeface="DINPro" panose="020B0504020101020102" pitchFamily="34" charset="0"/>
                <a:ea typeface="Calibri" panose="020F0502020204030204" pitchFamily="34" charset="0"/>
                <a:cs typeface="Times New Roman" panose="02020603050405020304" pitchFamily="18" charset="0"/>
              </a:rPr>
              <a:t>« Charte/ Guide » de l’auditeur </a:t>
            </a:r>
          </a:p>
          <a:p>
            <a:pPr marL="285750" indent="-285750" algn="just">
              <a:lnSpc>
                <a:spcPct val="107000"/>
              </a:lnSpc>
              <a:spcAft>
                <a:spcPts val="800"/>
              </a:spcAft>
              <a:buClr>
                <a:srgbClr val="E37224"/>
              </a:buClr>
              <a:buFont typeface="Wingdings" panose="05000000000000000000" pitchFamily="2" charset="2"/>
              <a:buChar char="ð"/>
            </a:pPr>
            <a:r>
              <a:rPr lang="fr-FR" sz="1400" dirty="0">
                <a:effectLst/>
                <a:latin typeface="DINPro" panose="020B0504020101020102" pitchFamily="34" charset="0"/>
                <a:ea typeface="Calibri" panose="020F0502020204030204" pitchFamily="34" charset="0"/>
                <a:cs typeface="Times New Roman" panose="02020603050405020304" pitchFamily="18" charset="0"/>
              </a:rPr>
              <a:t>Modalités d’audit : Les bonnes pratiques à partager (binômes d’auditeurs, non-conformités)</a:t>
            </a:r>
          </a:p>
          <a:p>
            <a:pPr marL="285750" indent="-285750" algn="just">
              <a:lnSpc>
                <a:spcPct val="107000"/>
              </a:lnSpc>
              <a:spcAft>
                <a:spcPts val="800"/>
              </a:spcAft>
              <a:buClr>
                <a:srgbClr val="E37224"/>
              </a:buClr>
              <a:buFont typeface="Wingdings" panose="05000000000000000000" pitchFamily="2" charset="2"/>
              <a:buChar char="ð"/>
            </a:pPr>
            <a:r>
              <a:rPr lang="fr-FR" sz="1400" dirty="0">
                <a:effectLst/>
                <a:latin typeface="DINPro" panose="020B0504020101020102" pitchFamily="34" charset="0"/>
                <a:ea typeface="Calibri" panose="020F0502020204030204" pitchFamily="34" charset="0"/>
                <a:cs typeface="Times New Roman" panose="02020603050405020304" pitchFamily="18" charset="0"/>
              </a:rPr>
              <a:t>Labels pouvant concerner un même établissement : quelle doctrine commune de certification adopter ?</a:t>
            </a:r>
          </a:p>
          <a:p>
            <a:pPr algn="just" defTabSz="914378"/>
            <a:endParaRPr lang="fr-FR" sz="1200" dirty="0">
              <a:solidFill>
                <a:prstClr val="black"/>
              </a:solidFill>
              <a:latin typeface="DINPro" panose="020B0504020101020102" pitchFamily="34" charset="0"/>
            </a:endParaRPr>
          </a:p>
        </p:txBody>
      </p:sp>
    </p:spTree>
    <p:extLst>
      <p:ext uri="{BB962C8B-B14F-4D97-AF65-F5344CB8AC3E}">
        <p14:creationId xmlns:p14="http://schemas.microsoft.com/office/powerpoint/2010/main" val="1322653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Démarche qualité</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3.</a:t>
            </a: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2" name="Espace réservé du contenu 2">
            <a:extLst>
              <a:ext uri="{FF2B5EF4-FFF2-40B4-BE49-F238E27FC236}">
                <a16:creationId xmlns:a16="http://schemas.microsoft.com/office/drawing/2014/main" id="{B8EC9E6F-31EE-7BF4-2944-4ADC6D6171FD}"/>
              </a:ext>
            </a:extLst>
          </p:cNvPr>
          <p:cNvSpPr>
            <a:spLocks noGrp="1"/>
          </p:cNvSpPr>
          <p:nvPr>
            <p:ph idx="1"/>
          </p:nvPr>
        </p:nvSpPr>
        <p:spPr>
          <a:xfrm>
            <a:off x="25350" y="807861"/>
            <a:ext cx="9118650" cy="3895081"/>
          </a:xfrm>
        </p:spPr>
        <p:txBody>
          <a:bodyPr>
            <a:normAutofit fontScale="77500" lnSpcReduction="20000"/>
          </a:bodyPr>
          <a:lstStyle/>
          <a:p>
            <a:pPr marL="0" indent="0" algn="just">
              <a:lnSpc>
                <a:spcPct val="107000"/>
              </a:lnSpc>
              <a:spcAft>
                <a:spcPts val="800"/>
              </a:spcAft>
              <a:buNone/>
            </a:pPr>
            <a:r>
              <a:rPr lang="fr-FR" sz="2600" dirty="0">
                <a:effectLst/>
                <a:latin typeface="DINPro" panose="020B0504020101020102" pitchFamily="34" charset="0"/>
                <a:ea typeface="Calibri" panose="020F0502020204030204" pitchFamily="34" charset="0"/>
                <a:cs typeface="Times New Roman" panose="02020603050405020304" pitchFamily="18" charset="0"/>
              </a:rPr>
              <a:t>Arrêté du 31 mai 2023 portant diverses mesures en matière de certification qualité des organismes de formation </a:t>
            </a:r>
            <a:r>
              <a:rPr lang="fr-FR" sz="2600" dirty="0">
                <a:solidFill>
                  <a:srgbClr val="C00000"/>
                </a:solidFill>
                <a:effectLst/>
                <a:latin typeface="DINPro" panose="020B0504020101020102" pitchFamily="34" charset="0"/>
                <a:ea typeface="Calibri" panose="020F0502020204030204" pitchFamily="34" charset="0"/>
                <a:cs typeface="Times New Roman" panose="02020603050405020304" pitchFamily="18" charset="0"/>
              </a:rPr>
              <a:t>avec une entrée en vigueur le 1</a:t>
            </a:r>
            <a:r>
              <a:rPr lang="fr-FR" sz="2600" baseline="30000" dirty="0">
                <a:solidFill>
                  <a:srgbClr val="C00000"/>
                </a:solidFill>
                <a:effectLst/>
                <a:latin typeface="DINPro" panose="020B0504020101020102" pitchFamily="34" charset="0"/>
                <a:ea typeface="Calibri" panose="020F0502020204030204" pitchFamily="34" charset="0"/>
                <a:cs typeface="Times New Roman" panose="02020603050405020304" pitchFamily="18" charset="0"/>
              </a:rPr>
              <a:t>er</a:t>
            </a:r>
            <a:r>
              <a:rPr lang="fr-FR" sz="2600" dirty="0">
                <a:solidFill>
                  <a:srgbClr val="C00000"/>
                </a:solidFill>
                <a:effectLst/>
                <a:latin typeface="DINPro" panose="020B0504020101020102" pitchFamily="34" charset="0"/>
                <a:ea typeface="Calibri" panose="020F0502020204030204" pitchFamily="34" charset="0"/>
                <a:cs typeface="Times New Roman" panose="02020603050405020304" pitchFamily="18" charset="0"/>
              </a:rPr>
              <a:t> septembre 2023</a:t>
            </a:r>
            <a:endParaRPr lang="fr-FR" sz="2600" dirty="0">
              <a:effectLst/>
              <a:latin typeface="DINPro" panose="020B0504020101020102"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1800" b="1" dirty="0">
                <a:effectLst/>
                <a:latin typeface="DINPro" panose="020B0504020101020102" pitchFamily="34" charset="0"/>
                <a:ea typeface="Calibri" panose="020F0502020204030204" pitchFamily="34" charset="0"/>
                <a:cs typeface="Times New Roman" panose="02020603050405020304" pitchFamily="18" charset="0"/>
              </a:rPr>
              <a:t>Les points principaux</a:t>
            </a:r>
            <a:endParaRPr lang="fr-FR" sz="1800" dirty="0">
              <a:effectLst/>
              <a:latin typeface="DINPro" panose="020B0504020101020102" pitchFamily="34" charset="0"/>
              <a:ea typeface="Calibri" panose="020F0502020204030204" pitchFamily="34" charset="0"/>
              <a:cs typeface="Times New Roman" panose="02020603050405020304" pitchFamily="18" charset="0"/>
            </a:endParaRPr>
          </a:p>
          <a:p>
            <a:pPr algn="just">
              <a:lnSpc>
                <a:spcPct val="107000"/>
              </a:lnSpc>
              <a:spcAft>
                <a:spcPts val="800"/>
              </a:spcAft>
              <a:buClr>
                <a:srgbClr val="E37224"/>
              </a:buClr>
              <a:buFont typeface="Wingdings" panose="05000000000000000000" pitchFamily="2" charset="2"/>
              <a:buChar char="ð"/>
            </a:pPr>
            <a:r>
              <a:rPr lang="fr-FR" sz="1800" b="1" dirty="0">
                <a:effectLst/>
                <a:latin typeface="DINPro" panose="020B0504020101020102" pitchFamily="34" charset="0"/>
                <a:ea typeface="Calibri" panose="020F0502020204030204" pitchFamily="34" charset="0"/>
                <a:cs typeface="Times New Roman" panose="02020603050405020304" pitchFamily="18" charset="0"/>
              </a:rPr>
              <a:t>Audit initial</a:t>
            </a:r>
            <a:r>
              <a:rPr lang="fr-FR" sz="1800" dirty="0">
                <a:effectLst/>
                <a:latin typeface="DINPro" panose="020B0504020101020102" pitchFamily="34" charset="0"/>
                <a:ea typeface="Calibri" panose="020F0502020204030204" pitchFamily="34" charset="0"/>
                <a:cs typeface="Times New Roman" panose="02020603050405020304" pitchFamily="18" charset="0"/>
              </a:rPr>
              <a:t> : Une attestation sur l’honneur à faire en précisant qu’il n’y a pas d’autres contrats de certification avec un autre organisme pour les activités sollicitées, ni refus, ni retrait de la certification</a:t>
            </a:r>
          </a:p>
          <a:p>
            <a:pPr algn="just">
              <a:lnSpc>
                <a:spcPct val="107000"/>
              </a:lnSpc>
              <a:spcAft>
                <a:spcPts val="800"/>
              </a:spcAft>
              <a:buClr>
                <a:srgbClr val="E37224"/>
              </a:buClr>
              <a:buFont typeface="Wingdings" panose="05000000000000000000" pitchFamily="2" charset="2"/>
              <a:buChar char="ð"/>
            </a:pPr>
            <a:r>
              <a:rPr lang="fr-FR" sz="1800" dirty="0">
                <a:effectLst/>
                <a:latin typeface="DINPro" panose="020B0504020101020102" pitchFamily="34" charset="0"/>
                <a:ea typeface="Calibri" panose="020F0502020204030204" pitchFamily="34" charset="0"/>
                <a:cs typeface="Times New Roman" panose="02020603050405020304" pitchFamily="18" charset="0"/>
              </a:rPr>
              <a:t>L’organisme certifié affiche le certificat dans ses locaux et sur son site Internet</a:t>
            </a:r>
          </a:p>
          <a:p>
            <a:pPr algn="just">
              <a:lnSpc>
                <a:spcPct val="107000"/>
              </a:lnSpc>
              <a:spcAft>
                <a:spcPts val="800"/>
              </a:spcAft>
              <a:buClr>
                <a:srgbClr val="E37224"/>
              </a:buClr>
              <a:buFont typeface="Wingdings" panose="05000000000000000000" pitchFamily="2" charset="2"/>
              <a:buChar char="ð"/>
            </a:pPr>
            <a:r>
              <a:rPr lang="fr-FR" sz="1800" b="1" dirty="0">
                <a:effectLst/>
                <a:latin typeface="DINPro" panose="020B0504020101020102" pitchFamily="34" charset="0"/>
                <a:ea typeface="Calibri" panose="020F0502020204030204" pitchFamily="34" charset="0"/>
                <a:cs typeface="Times New Roman" panose="02020603050405020304" pitchFamily="18" charset="0"/>
              </a:rPr>
              <a:t>Audit de renouvellement</a:t>
            </a:r>
            <a:r>
              <a:rPr lang="fr-FR" sz="1800" dirty="0">
                <a:effectLst/>
                <a:latin typeface="DINPro" panose="020B0504020101020102" pitchFamily="34" charset="0"/>
                <a:ea typeface="Calibri" panose="020F0502020204030204" pitchFamily="34" charset="0"/>
                <a:cs typeface="Times New Roman" panose="02020603050405020304" pitchFamily="18" charset="0"/>
              </a:rPr>
              <a:t> : A réaliser sur site dans des délais compatibles avec la levée, avant échéance du certificat, des non- conformités majeures éventuelles (donc 3 à 4 mois minimum). L’audit de renouvellement donne lieu à l’obtention d’un nouveau certificat (avec la nouvelle charte graphique). La décision de renouvellement doit intervenir avant l’expiration de la certification. En cas de renouvellement, la nouvelle décision de certification prend effet le lendemain de la date d’échéance du précédent certificat.</a:t>
            </a:r>
          </a:p>
          <a:p>
            <a:pPr algn="just">
              <a:lnSpc>
                <a:spcPct val="107000"/>
              </a:lnSpc>
              <a:spcAft>
                <a:spcPts val="800"/>
              </a:spcAft>
              <a:buClr>
                <a:srgbClr val="E37224"/>
              </a:buClr>
              <a:buFont typeface="Wingdings" panose="05000000000000000000" pitchFamily="2" charset="2"/>
              <a:buChar char="ð"/>
            </a:pPr>
            <a:r>
              <a:rPr lang="fr-FR" sz="1800" b="1" dirty="0">
                <a:effectLst/>
                <a:latin typeface="DINPro" panose="020B0504020101020102" pitchFamily="34" charset="0"/>
                <a:ea typeface="Calibri" panose="020F0502020204030204" pitchFamily="34" charset="0"/>
                <a:cs typeface="Times New Roman" panose="02020603050405020304" pitchFamily="18" charset="0"/>
              </a:rPr>
              <a:t>Autres points de l’arrêté </a:t>
            </a:r>
            <a:r>
              <a:rPr lang="fr-FR" sz="1800" dirty="0">
                <a:effectLst/>
                <a:latin typeface="DINPro" panose="020B0504020101020102" pitchFamily="34" charset="0"/>
                <a:ea typeface="Calibri" panose="020F0502020204030204" pitchFamily="34" charset="0"/>
                <a:cs typeface="Times New Roman" panose="02020603050405020304" pitchFamily="18" charset="0"/>
              </a:rPr>
              <a:t>: Les organismes multisites, le transfert de certification, l’accréditation des certificateurs ou son retrait</a:t>
            </a:r>
          </a:p>
          <a:p>
            <a:endParaRPr lang="fr-FR" dirty="0"/>
          </a:p>
        </p:txBody>
      </p:sp>
    </p:spTree>
    <p:extLst>
      <p:ext uri="{BB962C8B-B14F-4D97-AF65-F5344CB8AC3E}">
        <p14:creationId xmlns:p14="http://schemas.microsoft.com/office/powerpoint/2010/main" val="94014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6714E4A4-C56C-DEF2-09E7-A48D3205194C}"/>
              </a:ext>
            </a:extLst>
          </p:cNvPr>
          <p:cNvSpPr/>
          <p:nvPr/>
        </p:nvSpPr>
        <p:spPr>
          <a:xfrm>
            <a:off x="1259452" y="1192090"/>
            <a:ext cx="1873548" cy="1873548"/>
          </a:xfrm>
          <a:prstGeom prst="ellipse">
            <a:avLst/>
          </a:prstGeom>
          <a:pattFill prst="pct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p:cNvGrpSpPr/>
          <p:nvPr/>
        </p:nvGrpSpPr>
        <p:grpSpPr>
          <a:xfrm>
            <a:off x="1475656" y="1419622"/>
            <a:ext cx="1441143" cy="1418487"/>
            <a:chOff x="4087056" y="277908"/>
            <a:chExt cx="1686237" cy="1659728"/>
          </a:xfrm>
          <a:solidFill>
            <a:srgbClr val="A71D17"/>
          </a:solidFill>
        </p:grpSpPr>
        <p:sp>
          <p:nvSpPr>
            <p:cNvPr id="13" name="Ellipse 12">
              <a:extLst>
                <a:ext uri="{FF2B5EF4-FFF2-40B4-BE49-F238E27FC236}">
                  <a16:creationId xmlns:a16="http://schemas.microsoft.com/office/drawing/2014/main" id="{78E9BD3D-77EC-49D3-977E-AB75AAE46486}"/>
                </a:ext>
              </a:extLst>
            </p:cNvPr>
            <p:cNvSpPr/>
            <p:nvPr/>
          </p:nvSpPr>
          <p:spPr>
            <a:xfrm rot="10800000">
              <a:off x="4087056" y="277908"/>
              <a:ext cx="1686237" cy="16597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dirty="0"/>
            </a:p>
          </p:txBody>
        </p:sp>
        <p:sp>
          <p:nvSpPr>
            <p:cNvPr id="20" name="TextBox 7">
              <a:extLst>
                <a:ext uri="{FF2B5EF4-FFF2-40B4-BE49-F238E27FC236}">
                  <a16:creationId xmlns:a16="http://schemas.microsoft.com/office/drawing/2014/main" id="{541E8597-CA58-4B90-8757-83B167D95A7E}"/>
                </a:ext>
              </a:extLst>
            </p:cNvPr>
            <p:cNvSpPr txBox="1"/>
            <p:nvPr/>
          </p:nvSpPr>
          <p:spPr>
            <a:xfrm>
              <a:off x="4666272" y="635114"/>
              <a:ext cx="527802" cy="945314"/>
            </a:xfrm>
            <a:prstGeom prst="rect">
              <a:avLst/>
            </a:prstGeom>
            <a:grpFill/>
          </p:spPr>
          <p:txBody>
            <a:bodyPr wrap="none" lIns="68580" tIns="34290" rIns="68580" bIns="34290" rtlCol="0" anchor="ctr">
              <a:spAutoFit/>
            </a:bodyPr>
            <a:lstStyle/>
            <a:p>
              <a:pPr algn="ctr"/>
              <a:r>
                <a:rPr lang="fr-FR" sz="4800" dirty="0">
                  <a:solidFill>
                    <a:schemeClr val="bg1"/>
                  </a:solidFill>
                  <a:latin typeface="DINPro-Bold" panose="02000503030000020004" pitchFamily="2" charset="0"/>
                  <a:ea typeface="Nexa Bold" charset="0"/>
                  <a:cs typeface="Nexa Bold" charset="0"/>
                </a:rPr>
                <a:t>4</a:t>
              </a:r>
              <a:endParaRPr lang="fr-FR" sz="5400" dirty="0">
                <a:solidFill>
                  <a:schemeClr val="bg1"/>
                </a:solidFill>
                <a:latin typeface="DINPro-Bold" panose="02000503030000020004" pitchFamily="2" charset="0"/>
                <a:ea typeface="Nexa Bold" charset="0"/>
                <a:cs typeface="Nexa Bold" charset="0"/>
              </a:endParaRPr>
            </a:p>
          </p:txBody>
        </p:sp>
      </p:grpSp>
      <p:sp>
        <p:nvSpPr>
          <p:cNvPr id="22" name="TextBox 11">
            <a:extLst>
              <a:ext uri="{FF2B5EF4-FFF2-40B4-BE49-F238E27FC236}">
                <a16:creationId xmlns:a16="http://schemas.microsoft.com/office/drawing/2014/main" id="{BFDD8437-BDE4-45F9-A9E4-4EE73C0042D4}"/>
              </a:ext>
            </a:extLst>
          </p:cNvPr>
          <p:cNvSpPr txBox="1"/>
          <p:nvPr/>
        </p:nvSpPr>
        <p:spPr>
          <a:xfrm>
            <a:off x="3203848" y="1817240"/>
            <a:ext cx="6048672" cy="561692"/>
          </a:xfrm>
          <a:prstGeom prst="rect">
            <a:avLst/>
          </a:prstGeom>
          <a:noFill/>
        </p:spPr>
        <p:txBody>
          <a:bodyPr wrap="square" lIns="68580" tIns="34290" rIns="68580" bIns="34290" rtlCol="0">
            <a:spAutoFit/>
          </a:bodyPr>
          <a:lstStyle/>
          <a:p>
            <a:r>
              <a:rPr lang="fr-FR" sz="3200" b="1" dirty="0">
                <a:solidFill>
                  <a:srgbClr val="A71D17"/>
                </a:solidFill>
                <a:latin typeface="DINPro" panose="020B0504020101020102" pitchFamily="34" charset="0"/>
                <a:ea typeface="Nexa Bold" charset="0"/>
                <a:cs typeface="Nexa Bold" charset="0"/>
              </a:rPr>
              <a:t>Prochaines Instances</a:t>
            </a:r>
          </a:p>
        </p:txBody>
      </p:sp>
      <p:sp>
        <p:nvSpPr>
          <p:cNvPr id="10" name="Ellipse 9">
            <a:extLst>
              <a:ext uri="{FF2B5EF4-FFF2-40B4-BE49-F238E27FC236}">
                <a16:creationId xmlns:a16="http://schemas.microsoft.com/office/drawing/2014/main" id="{20D169C6-AAC6-3E95-0F3A-F19FC205E658}"/>
              </a:ext>
            </a:extLst>
          </p:cNvPr>
          <p:cNvSpPr/>
          <p:nvPr/>
        </p:nvSpPr>
        <p:spPr>
          <a:xfrm>
            <a:off x="395536" y="483518"/>
            <a:ext cx="839327" cy="83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5" name="Ellipse 14">
            <a:extLst>
              <a:ext uri="{FF2B5EF4-FFF2-40B4-BE49-F238E27FC236}">
                <a16:creationId xmlns:a16="http://schemas.microsoft.com/office/drawing/2014/main" id="{15A5DC20-93E9-21DC-9D5D-2165110E3C98}"/>
              </a:ext>
            </a:extLst>
          </p:cNvPr>
          <p:cNvSpPr/>
          <p:nvPr/>
        </p:nvSpPr>
        <p:spPr>
          <a:xfrm>
            <a:off x="781970" y="307866"/>
            <a:ext cx="839327" cy="83932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Tree>
    <p:extLst>
      <p:ext uri="{BB962C8B-B14F-4D97-AF65-F5344CB8AC3E}">
        <p14:creationId xmlns:p14="http://schemas.microsoft.com/office/powerpoint/2010/main" val="106533336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Prochaines instances</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4.</a:t>
            </a: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grpSp>
        <p:nvGrpSpPr>
          <p:cNvPr id="13" name="Groupe 12">
            <a:extLst>
              <a:ext uri="{FF2B5EF4-FFF2-40B4-BE49-F238E27FC236}">
                <a16:creationId xmlns:a16="http://schemas.microsoft.com/office/drawing/2014/main" id="{5CBB1AD2-7DDB-28E6-AE24-F35E306E946C}"/>
              </a:ext>
            </a:extLst>
          </p:cNvPr>
          <p:cNvGrpSpPr/>
          <p:nvPr/>
        </p:nvGrpSpPr>
        <p:grpSpPr>
          <a:xfrm>
            <a:off x="137681" y="827353"/>
            <a:ext cx="8730398" cy="3202946"/>
            <a:chOff x="244905" y="1360258"/>
            <a:chExt cx="8592158" cy="3150379"/>
          </a:xfrm>
        </p:grpSpPr>
        <p:sp>
          <p:nvSpPr>
            <p:cNvPr id="14" name="Flèche : droite à entaille 13">
              <a:extLst>
                <a:ext uri="{FF2B5EF4-FFF2-40B4-BE49-F238E27FC236}">
                  <a16:creationId xmlns:a16="http://schemas.microsoft.com/office/drawing/2014/main" id="{62145F53-4C35-6DEA-7206-1F43882CBC17}"/>
                </a:ext>
              </a:extLst>
            </p:cNvPr>
            <p:cNvSpPr/>
            <p:nvPr/>
          </p:nvSpPr>
          <p:spPr>
            <a:xfrm>
              <a:off x="251520" y="2141789"/>
              <a:ext cx="8585543" cy="1632787"/>
            </a:xfrm>
            <a:prstGeom prst="notchedRightArrow">
              <a:avLst/>
            </a:prstGeom>
            <a:solidFill>
              <a:srgbClr val="1B345C"/>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orme libre : forme 14">
              <a:extLst>
                <a:ext uri="{FF2B5EF4-FFF2-40B4-BE49-F238E27FC236}">
                  <a16:creationId xmlns:a16="http://schemas.microsoft.com/office/drawing/2014/main" id="{71FDFDB7-C30D-408E-9E1D-1EF2735C9209}"/>
                </a:ext>
              </a:extLst>
            </p:cNvPr>
            <p:cNvSpPr/>
            <p:nvPr/>
          </p:nvSpPr>
          <p:spPr>
            <a:xfrm>
              <a:off x="244905" y="1387106"/>
              <a:ext cx="1860061" cy="1131013"/>
            </a:xfrm>
            <a:custGeom>
              <a:avLst/>
              <a:gdLst>
                <a:gd name="connsiteX0" fmla="*/ 0 w 1860061"/>
                <a:gd name="connsiteY0" fmla="*/ 0 h 1131013"/>
                <a:gd name="connsiteX1" fmla="*/ 1860061 w 1860061"/>
                <a:gd name="connsiteY1" fmla="*/ 0 h 1131013"/>
                <a:gd name="connsiteX2" fmla="*/ 1860061 w 1860061"/>
                <a:gd name="connsiteY2" fmla="*/ 1131013 h 1131013"/>
                <a:gd name="connsiteX3" fmla="*/ 0 w 1860061"/>
                <a:gd name="connsiteY3" fmla="*/ 1131013 h 1131013"/>
                <a:gd name="connsiteX4" fmla="*/ 0 w 1860061"/>
                <a:gd name="connsiteY4" fmla="*/ 0 h 113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061" h="1131013">
                  <a:moveTo>
                    <a:pt x="0" y="0"/>
                  </a:moveTo>
                  <a:lnTo>
                    <a:pt x="1860061" y="0"/>
                  </a:lnTo>
                  <a:lnTo>
                    <a:pt x="1860061" y="1131013"/>
                  </a:lnTo>
                  <a:lnTo>
                    <a:pt x="0" y="1131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kern="1200" dirty="0">
                  <a:solidFill>
                    <a:srgbClr val="E37224"/>
                  </a:solidFill>
                  <a:latin typeface="DINPro" panose="020B0504020101020102" pitchFamily="34" charset="0"/>
                </a:rPr>
                <a:t>Conseil d’Administration </a:t>
              </a:r>
            </a:p>
            <a:p>
              <a:pPr marL="0" lvl="0" indent="0" algn="ctr" defTabSz="533400">
                <a:lnSpc>
                  <a:spcPct val="90000"/>
                </a:lnSpc>
                <a:spcBef>
                  <a:spcPct val="0"/>
                </a:spcBef>
                <a:spcAft>
                  <a:spcPct val="35000"/>
                </a:spcAft>
                <a:buNone/>
              </a:pPr>
              <a:r>
                <a:rPr lang="fr-FR" sz="1200" kern="1200" dirty="0">
                  <a:solidFill>
                    <a:srgbClr val="E37224"/>
                  </a:solidFill>
                  <a:latin typeface="DINPro" panose="020B0504020101020102" pitchFamily="34" charset="0"/>
                </a:rPr>
                <a:t>14 novembre 2023 </a:t>
              </a:r>
            </a:p>
          </p:txBody>
        </p:sp>
        <p:sp>
          <p:nvSpPr>
            <p:cNvPr id="16" name="Ellipse 15">
              <a:extLst>
                <a:ext uri="{FF2B5EF4-FFF2-40B4-BE49-F238E27FC236}">
                  <a16:creationId xmlns:a16="http://schemas.microsoft.com/office/drawing/2014/main" id="{ABC72433-44F4-CAD1-1B18-5A3528BAA9A6}"/>
                </a:ext>
              </a:extLst>
            </p:cNvPr>
            <p:cNvSpPr/>
            <p:nvPr/>
          </p:nvSpPr>
          <p:spPr>
            <a:xfrm>
              <a:off x="1044041" y="2816806"/>
              <a:ext cx="282753" cy="282753"/>
            </a:xfrm>
            <a:prstGeom prst="ellipse">
              <a:avLst/>
            </a:prstGeom>
            <a:solidFill>
              <a:srgbClr val="E372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Forme libre : forme 16">
              <a:extLst>
                <a:ext uri="{FF2B5EF4-FFF2-40B4-BE49-F238E27FC236}">
                  <a16:creationId xmlns:a16="http://schemas.microsoft.com/office/drawing/2014/main" id="{49B0DB42-B141-12FB-23A6-69F76DDFC9C8}"/>
                </a:ext>
              </a:extLst>
            </p:cNvPr>
            <p:cNvSpPr/>
            <p:nvPr/>
          </p:nvSpPr>
          <p:spPr>
            <a:xfrm>
              <a:off x="2208450" y="3379624"/>
              <a:ext cx="1860061" cy="1131013"/>
            </a:xfrm>
            <a:custGeom>
              <a:avLst/>
              <a:gdLst>
                <a:gd name="connsiteX0" fmla="*/ 0 w 1860061"/>
                <a:gd name="connsiteY0" fmla="*/ 0 h 1131013"/>
                <a:gd name="connsiteX1" fmla="*/ 1860061 w 1860061"/>
                <a:gd name="connsiteY1" fmla="*/ 0 h 1131013"/>
                <a:gd name="connsiteX2" fmla="*/ 1860061 w 1860061"/>
                <a:gd name="connsiteY2" fmla="*/ 1131013 h 1131013"/>
                <a:gd name="connsiteX3" fmla="*/ 0 w 1860061"/>
                <a:gd name="connsiteY3" fmla="*/ 1131013 h 1131013"/>
                <a:gd name="connsiteX4" fmla="*/ 0 w 1860061"/>
                <a:gd name="connsiteY4" fmla="*/ 0 h 113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061" h="1131013">
                  <a:moveTo>
                    <a:pt x="0" y="0"/>
                  </a:moveTo>
                  <a:lnTo>
                    <a:pt x="1860061" y="0"/>
                  </a:lnTo>
                  <a:lnTo>
                    <a:pt x="1860061" y="1131013"/>
                  </a:lnTo>
                  <a:lnTo>
                    <a:pt x="0" y="1131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kern="1200" dirty="0">
                  <a:solidFill>
                    <a:srgbClr val="76974A"/>
                  </a:solidFill>
                  <a:latin typeface="DINPro" panose="020B0504020101020102" pitchFamily="34" charset="0"/>
                </a:rPr>
                <a:t>Conseil d’Administration </a:t>
              </a:r>
            </a:p>
            <a:p>
              <a:pPr marL="0" lvl="0" indent="0" algn="ctr" defTabSz="533400">
                <a:lnSpc>
                  <a:spcPct val="90000"/>
                </a:lnSpc>
                <a:spcBef>
                  <a:spcPct val="0"/>
                </a:spcBef>
                <a:spcAft>
                  <a:spcPct val="35000"/>
                </a:spcAft>
                <a:buNone/>
              </a:pPr>
              <a:r>
                <a:rPr lang="fr-FR" sz="1200" kern="1200" dirty="0">
                  <a:solidFill>
                    <a:srgbClr val="76974A"/>
                  </a:solidFill>
                  <a:latin typeface="DINPro" panose="020B0504020101020102" pitchFamily="34" charset="0"/>
                </a:rPr>
                <a:t>Jeudi 8 février 2024 </a:t>
              </a:r>
            </a:p>
          </p:txBody>
        </p:sp>
        <p:sp>
          <p:nvSpPr>
            <p:cNvPr id="18" name="Ellipse 17">
              <a:extLst>
                <a:ext uri="{FF2B5EF4-FFF2-40B4-BE49-F238E27FC236}">
                  <a16:creationId xmlns:a16="http://schemas.microsoft.com/office/drawing/2014/main" id="{540FECC8-83B2-FB45-4FDE-8BCBEBBD1E22}"/>
                </a:ext>
              </a:extLst>
            </p:cNvPr>
            <p:cNvSpPr/>
            <p:nvPr/>
          </p:nvSpPr>
          <p:spPr>
            <a:xfrm>
              <a:off x="2997105" y="2816806"/>
              <a:ext cx="282753" cy="282753"/>
            </a:xfrm>
            <a:prstGeom prst="ellipse">
              <a:avLst/>
            </a:prstGeom>
            <a:solidFill>
              <a:srgbClr val="76974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orme libre : forme 18">
              <a:extLst>
                <a:ext uri="{FF2B5EF4-FFF2-40B4-BE49-F238E27FC236}">
                  <a16:creationId xmlns:a16="http://schemas.microsoft.com/office/drawing/2014/main" id="{F5F14333-4212-873B-B38E-E36A0B37BC55}"/>
                </a:ext>
              </a:extLst>
            </p:cNvPr>
            <p:cNvSpPr/>
            <p:nvPr/>
          </p:nvSpPr>
          <p:spPr>
            <a:xfrm>
              <a:off x="4161515" y="1360258"/>
              <a:ext cx="1860061" cy="1131013"/>
            </a:xfrm>
            <a:custGeom>
              <a:avLst/>
              <a:gdLst>
                <a:gd name="connsiteX0" fmla="*/ 0 w 1860061"/>
                <a:gd name="connsiteY0" fmla="*/ 0 h 1131013"/>
                <a:gd name="connsiteX1" fmla="*/ 1860061 w 1860061"/>
                <a:gd name="connsiteY1" fmla="*/ 0 h 1131013"/>
                <a:gd name="connsiteX2" fmla="*/ 1860061 w 1860061"/>
                <a:gd name="connsiteY2" fmla="*/ 1131013 h 1131013"/>
                <a:gd name="connsiteX3" fmla="*/ 0 w 1860061"/>
                <a:gd name="connsiteY3" fmla="*/ 1131013 h 1131013"/>
                <a:gd name="connsiteX4" fmla="*/ 0 w 1860061"/>
                <a:gd name="connsiteY4" fmla="*/ 0 h 113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061" h="1131013">
                  <a:moveTo>
                    <a:pt x="0" y="0"/>
                  </a:moveTo>
                  <a:lnTo>
                    <a:pt x="1860061" y="0"/>
                  </a:lnTo>
                  <a:lnTo>
                    <a:pt x="1860061" y="1131013"/>
                  </a:lnTo>
                  <a:lnTo>
                    <a:pt x="0" y="1131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r-FR" sz="1200" kern="1200" dirty="0">
                  <a:solidFill>
                    <a:srgbClr val="C29CC7"/>
                  </a:solidFill>
                  <a:latin typeface="DINPro" panose="020B0504020101020102" pitchFamily="34" charset="0"/>
                </a:rPr>
                <a:t>Conseil d’Administration </a:t>
              </a:r>
            </a:p>
            <a:p>
              <a:pPr marL="0" lvl="0" indent="0" algn="ctr" defTabSz="533400">
                <a:lnSpc>
                  <a:spcPct val="90000"/>
                </a:lnSpc>
                <a:spcBef>
                  <a:spcPct val="0"/>
                </a:spcBef>
                <a:spcAft>
                  <a:spcPct val="35000"/>
                </a:spcAft>
                <a:buNone/>
              </a:pPr>
              <a:r>
                <a:rPr lang="fr-FR" sz="1200" kern="1200" dirty="0">
                  <a:solidFill>
                    <a:srgbClr val="C29CC7"/>
                  </a:solidFill>
                  <a:latin typeface="DINPro" panose="020B0504020101020102" pitchFamily="34" charset="0"/>
                </a:rPr>
                <a:t>Mercredi 29 mai 2024 </a:t>
              </a:r>
            </a:p>
          </p:txBody>
        </p:sp>
        <p:sp>
          <p:nvSpPr>
            <p:cNvPr id="20" name="Ellipse 19">
              <a:extLst>
                <a:ext uri="{FF2B5EF4-FFF2-40B4-BE49-F238E27FC236}">
                  <a16:creationId xmlns:a16="http://schemas.microsoft.com/office/drawing/2014/main" id="{7CFF5ACF-ACFF-D190-505F-79275D7F0901}"/>
                </a:ext>
              </a:extLst>
            </p:cNvPr>
            <p:cNvSpPr/>
            <p:nvPr/>
          </p:nvSpPr>
          <p:spPr>
            <a:xfrm>
              <a:off x="4950169" y="2816806"/>
              <a:ext cx="282753" cy="282753"/>
            </a:xfrm>
            <a:prstGeom prst="ellipse">
              <a:avLst/>
            </a:prstGeom>
            <a:solidFill>
              <a:srgbClr val="C29CC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Forme libre : forme 20">
              <a:extLst>
                <a:ext uri="{FF2B5EF4-FFF2-40B4-BE49-F238E27FC236}">
                  <a16:creationId xmlns:a16="http://schemas.microsoft.com/office/drawing/2014/main" id="{0F1E54B1-11E4-100D-A3F9-91DE0FEA6BEA}"/>
                </a:ext>
              </a:extLst>
            </p:cNvPr>
            <p:cNvSpPr/>
            <p:nvPr/>
          </p:nvSpPr>
          <p:spPr>
            <a:xfrm>
              <a:off x="6114579" y="3379623"/>
              <a:ext cx="1860061" cy="1131013"/>
            </a:xfrm>
            <a:custGeom>
              <a:avLst/>
              <a:gdLst>
                <a:gd name="connsiteX0" fmla="*/ 0 w 1860061"/>
                <a:gd name="connsiteY0" fmla="*/ 0 h 1131013"/>
                <a:gd name="connsiteX1" fmla="*/ 1860061 w 1860061"/>
                <a:gd name="connsiteY1" fmla="*/ 0 h 1131013"/>
                <a:gd name="connsiteX2" fmla="*/ 1860061 w 1860061"/>
                <a:gd name="connsiteY2" fmla="*/ 1131013 h 1131013"/>
                <a:gd name="connsiteX3" fmla="*/ 0 w 1860061"/>
                <a:gd name="connsiteY3" fmla="*/ 1131013 h 1131013"/>
                <a:gd name="connsiteX4" fmla="*/ 0 w 1860061"/>
                <a:gd name="connsiteY4" fmla="*/ 0 h 113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061" h="1131013">
                  <a:moveTo>
                    <a:pt x="0" y="0"/>
                  </a:moveTo>
                  <a:lnTo>
                    <a:pt x="1860061" y="0"/>
                  </a:lnTo>
                  <a:lnTo>
                    <a:pt x="1860061" y="1131013"/>
                  </a:lnTo>
                  <a:lnTo>
                    <a:pt x="0" y="1131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kern="1200" dirty="0">
                  <a:solidFill>
                    <a:srgbClr val="D74275"/>
                  </a:solidFill>
                  <a:latin typeface="DINPro" panose="020B0504020101020102" pitchFamily="34" charset="0"/>
                </a:rPr>
                <a:t>Assemblée Générale </a:t>
              </a:r>
            </a:p>
            <a:p>
              <a:pPr marL="0" lvl="0" indent="0" algn="ctr" defTabSz="533400">
                <a:lnSpc>
                  <a:spcPct val="90000"/>
                </a:lnSpc>
                <a:spcBef>
                  <a:spcPct val="0"/>
                </a:spcBef>
                <a:spcAft>
                  <a:spcPct val="35000"/>
                </a:spcAft>
                <a:buNone/>
              </a:pPr>
              <a:r>
                <a:rPr lang="fr-FR" sz="1200" kern="1200" dirty="0">
                  <a:solidFill>
                    <a:srgbClr val="D74275"/>
                  </a:solidFill>
                  <a:latin typeface="DINPro" panose="020B0504020101020102" pitchFamily="34" charset="0"/>
                </a:rPr>
                <a:t>Jeudi 20 juin 2024 </a:t>
              </a:r>
            </a:p>
          </p:txBody>
        </p:sp>
        <p:sp>
          <p:nvSpPr>
            <p:cNvPr id="22" name="Ellipse 21">
              <a:extLst>
                <a:ext uri="{FF2B5EF4-FFF2-40B4-BE49-F238E27FC236}">
                  <a16:creationId xmlns:a16="http://schemas.microsoft.com/office/drawing/2014/main" id="{F1B87479-BDF5-05D0-0A38-8E9D371C791A}"/>
                </a:ext>
              </a:extLst>
            </p:cNvPr>
            <p:cNvSpPr/>
            <p:nvPr/>
          </p:nvSpPr>
          <p:spPr>
            <a:xfrm>
              <a:off x="6903234" y="2816806"/>
              <a:ext cx="282753" cy="282753"/>
            </a:xfrm>
            <a:prstGeom prst="ellipse">
              <a:avLst/>
            </a:prstGeom>
            <a:solidFill>
              <a:srgbClr val="D742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12" name="ZoneTexte 11">
            <a:extLst>
              <a:ext uri="{FF2B5EF4-FFF2-40B4-BE49-F238E27FC236}">
                <a16:creationId xmlns:a16="http://schemas.microsoft.com/office/drawing/2014/main" id="{7B4A7D1C-2AB2-9B14-7463-3C3B1716BA2D}"/>
              </a:ext>
            </a:extLst>
          </p:cNvPr>
          <p:cNvSpPr txBox="1"/>
          <p:nvPr/>
        </p:nvSpPr>
        <p:spPr>
          <a:xfrm>
            <a:off x="1807138" y="3635889"/>
            <a:ext cx="5529724" cy="400110"/>
          </a:xfrm>
          <a:prstGeom prst="rect">
            <a:avLst/>
          </a:prstGeom>
          <a:noFill/>
        </p:spPr>
        <p:txBody>
          <a:bodyPr wrap="square" rtlCol="0">
            <a:spAutoFit/>
          </a:bodyPr>
          <a:lstStyle/>
          <a:p>
            <a:pPr algn="ctr"/>
            <a:r>
              <a:rPr lang="fr-FR" sz="2000" b="1" dirty="0">
                <a:solidFill>
                  <a:srgbClr val="A71D17"/>
                </a:solidFill>
                <a:latin typeface="DINPro" panose="020B0504020101020102" pitchFamily="34" charset="0"/>
              </a:rPr>
              <a:t>Invitez les instances fédérales dans votre région ! </a:t>
            </a:r>
          </a:p>
        </p:txBody>
      </p:sp>
    </p:spTree>
    <p:extLst>
      <p:ext uri="{BB962C8B-B14F-4D97-AF65-F5344CB8AC3E}">
        <p14:creationId xmlns:p14="http://schemas.microsoft.com/office/powerpoint/2010/main" val="3068971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Prochaines instances</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4.</a:t>
            </a: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2" name="ZoneTexte 1">
            <a:extLst>
              <a:ext uri="{FF2B5EF4-FFF2-40B4-BE49-F238E27FC236}">
                <a16:creationId xmlns:a16="http://schemas.microsoft.com/office/drawing/2014/main" id="{410675DD-7040-0C29-9B93-675C1EB3B343}"/>
              </a:ext>
            </a:extLst>
          </p:cNvPr>
          <p:cNvSpPr txBox="1"/>
          <p:nvPr/>
        </p:nvSpPr>
        <p:spPr>
          <a:xfrm>
            <a:off x="85664" y="1218295"/>
            <a:ext cx="5743802" cy="3293209"/>
          </a:xfrm>
          <a:prstGeom prst="rect">
            <a:avLst/>
          </a:prstGeom>
          <a:noFill/>
        </p:spPr>
        <p:txBody>
          <a:bodyPr wrap="square" rtlCol="0">
            <a:spAutoFit/>
          </a:bodyPr>
          <a:lstStyle/>
          <a:p>
            <a:pPr algn="just"/>
            <a:r>
              <a:rPr lang="fr-FR" sz="1600" dirty="0">
                <a:latin typeface="DINPro" panose="020B0504020101020102" pitchFamily="34" charset="0"/>
              </a:rPr>
              <a:t>Un sujet à l’ordre du jour : </a:t>
            </a:r>
          </a:p>
          <a:p>
            <a:pPr algn="just"/>
            <a:endParaRPr lang="fr-FR" sz="1600" dirty="0">
              <a:latin typeface="DINPro" panose="020B0504020101020102" pitchFamily="34" charset="0"/>
            </a:endParaRPr>
          </a:p>
          <a:p>
            <a:pPr marL="285750" indent="-285750" algn="just">
              <a:buClr>
                <a:srgbClr val="E37224"/>
              </a:buClr>
              <a:buFont typeface="Wingdings" panose="05000000000000000000" pitchFamily="2" charset="2"/>
              <a:buChar char="ð"/>
            </a:pPr>
            <a:r>
              <a:rPr lang="fr-FR" sz="1600" b="1" dirty="0">
                <a:latin typeface="DINPro" panose="020B0504020101020102" pitchFamily="34" charset="0"/>
              </a:rPr>
              <a:t>Cartographies nationale et régionale</a:t>
            </a:r>
            <a:r>
              <a:rPr lang="fr-FR" sz="1600" dirty="0">
                <a:latin typeface="DINPro" panose="020B0504020101020102" pitchFamily="34" charset="0"/>
              </a:rPr>
              <a:t>, élaborées grâce à l’envoi par tous les CIBC de la </a:t>
            </a:r>
            <a:r>
              <a:rPr lang="fr-FR" sz="1600" b="1" dirty="0">
                <a:latin typeface="DINPro" panose="020B0504020101020102" pitchFamily="34" charset="0"/>
              </a:rPr>
              <a:t>présentation de la structure </a:t>
            </a:r>
            <a:r>
              <a:rPr lang="fr-FR" sz="1600" dirty="0">
                <a:latin typeface="DINPro" panose="020B0504020101020102" pitchFamily="34" charset="0"/>
              </a:rPr>
              <a:t>et des </a:t>
            </a:r>
            <a:r>
              <a:rPr lang="fr-FR" sz="1600" b="1" dirty="0">
                <a:latin typeface="DINPro" panose="020B0504020101020102" pitchFamily="34" charset="0"/>
              </a:rPr>
              <a:t>éléments du bordereau d’adhésion </a:t>
            </a:r>
            <a:r>
              <a:rPr lang="fr-FR" sz="1600" dirty="0">
                <a:latin typeface="DINPro" panose="020B0504020101020102" pitchFamily="34" charset="0"/>
              </a:rPr>
              <a:t>(</a:t>
            </a:r>
            <a:r>
              <a:rPr lang="fr-FR" sz="1600" b="1" dirty="0">
                <a:solidFill>
                  <a:srgbClr val="E37224"/>
                </a:solidFill>
                <a:latin typeface="DINPro" panose="020B0504020101020102" pitchFamily="34" charset="0"/>
              </a:rPr>
              <a:t>Date limite : 7 juillet 2023</a:t>
            </a:r>
            <a:r>
              <a:rPr lang="fr-FR" sz="1600" dirty="0">
                <a:latin typeface="DINPro" panose="020B0504020101020102" pitchFamily="34" charset="0"/>
              </a:rPr>
              <a:t>) </a:t>
            </a:r>
          </a:p>
          <a:p>
            <a:pPr marL="285750" indent="-285750" algn="just">
              <a:buClr>
                <a:srgbClr val="E37224"/>
              </a:buClr>
              <a:buFont typeface="Wingdings" panose="05000000000000000000" pitchFamily="2" charset="2"/>
              <a:buChar char="ð"/>
            </a:pPr>
            <a:endParaRPr lang="fr-FR" sz="1600" dirty="0">
              <a:latin typeface="DINPro" panose="020B0504020101020102" pitchFamily="34" charset="0"/>
            </a:endParaRPr>
          </a:p>
          <a:p>
            <a:pPr marL="285750" indent="-285750" algn="just">
              <a:buClr>
                <a:srgbClr val="E37224"/>
              </a:buClr>
              <a:buFont typeface="Wingdings" panose="05000000000000000000" pitchFamily="2" charset="2"/>
              <a:buChar char="ð"/>
            </a:pPr>
            <a:r>
              <a:rPr lang="fr-FR" sz="1600" b="1" dirty="0">
                <a:latin typeface="DINPro" panose="020B0504020101020102" pitchFamily="34" charset="0"/>
              </a:rPr>
              <a:t>Nouvelle présentation de la structure </a:t>
            </a:r>
            <a:r>
              <a:rPr lang="fr-FR" sz="1600" dirty="0">
                <a:latin typeface="DINPro" panose="020B0504020101020102" pitchFamily="34" charset="0"/>
              </a:rPr>
              <a:t>: retravaillée avec des CIBC lors de la réunion du 8 mars 2023. Ajouts </a:t>
            </a:r>
            <a:r>
              <a:rPr lang="fr-FR" sz="1600">
                <a:latin typeface="DINPro" panose="020B0504020101020102" pitchFamily="34" charset="0"/>
              </a:rPr>
              <a:t>d’indicateurs de </a:t>
            </a:r>
            <a:r>
              <a:rPr lang="fr-FR" sz="1600" dirty="0">
                <a:latin typeface="DINPro" panose="020B0504020101020102" pitchFamily="34" charset="0"/>
              </a:rPr>
              <a:t>rentabilité. Liste des administrateurs des CIBC avec détail par organisation syndicale et patronale et coordonnées des administrateurs. </a:t>
            </a:r>
          </a:p>
          <a:p>
            <a:pPr marL="285750" indent="-285750" algn="just">
              <a:buClr>
                <a:srgbClr val="E37224"/>
              </a:buClr>
              <a:buFont typeface="Wingdings" panose="05000000000000000000" pitchFamily="2" charset="2"/>
              <a:buChar char="ð"/>
            </a:pPr>
            <a:endParaRPr lang="fr-FR" sz="1600" dirty="0">
              <a:latin typeface="DINPro" panose="020B0504020101020102" pitchFamily="34" charset="0"/>
            </a:endParaRPr>
          </a:p>
        </p:txBody>
      </p:sp>
      <p:pic>
        <p:nvPicPr>
          <p:cNvPr id="5" name="Image 4">
            <a:extLst>
              <a:ext uri="{FF2B5EF4-FFF2-40B4-BE49-F238E27FC236}">
                <a16:creationId xmlns:a16="http://schemas.microsoft.com/office/drawing/2014/main" id="{AA1DC019-E340-75D5-FA02-0BF280250589}"/>
              </a:ext>
            </a:extLst>
          </p:cNvPr>
          <p:cNvPicPr>
            <a:picLocks noChangeAspect="1"/>
          </p:cNvPicPr>
          <p:nvPr/>
        </p:nvPicPr>
        <p:blipFill>
          <a:blip r:embed="rId3"/>
          <a:stretch>
            <a:fillRect/>
          </a:stretch>
        </p:blipFill>
        <p:spPr>
          <a:xfrm>
            <a:off x="5915130" y="1728192"/>
            <a:ext cx="3058011" cy="2427734"/>
          </a:xfrm>
          <a:prstGeom prst="rect">
            <a:avLst/>
          </a:prstGeom>
          <a:ln>
            <a:noFill/>
          </a:ln>
          <a:effectLst>
            <a:outerShdw blurRad="292100" dist="139700" dir="2700000" algn="tl" rotWithShape="0">
              <a:srgbClr val="333333">
                <a:alpha val="65000"/>
              </a:srgbClr>
            </a:outerShdw>
          </a:effectLst>
        </p:spPr>
      </p:pic>
      <p:sp>
        <p:nvSpPr>
          <p:cNvPr id="23" name="ZoneTexte 22">
            <a:extLst>
              <a:ext uri="{FF2B5EF4-FFF2-40B4-BE49-F238E27FC236}">
                <a16:creationId xmlns:a16="http://schemas.microsoft.com/office/drawing/2014/main" id="{F5F4BB5F-B781-E9FE-03B6-8E92FF3B90A7}"/>
              </a:ext>
            </a:extLst>
          </p:cNvPr>
          <p:cNvSpPr txBox="1"/>
          <p:nvPr/>
        </p:nvSpPr>
        <p:spPr>
          <a:xfrm>
            <a:off x="7588" y="783805"/>
            <a:ext cx="7380312" cy="400110"/>
          </a:xfrm>
          <a:prstGeom prst="rect">
            <a:avLst/>
          </a:prstGeom>
          <a:noFill/>
        </p:spPr>
        <p:txBody>
          <a:bodyPr wrap="square">
            <a:spAutoFit/>
          </a:bodyPr>
          <a:lstStyle/>
          <a:p>
            <a:r>
              <a:rPr lang="fr-FR" sz="2000" dirty="0">
                <a:solidFill>
                  <a:srgbClr val="A71D17"/>
                </a:solidFill>
                <a:latin typeface="DINPro" panose="020B0504020101020102" pitchFamily="34" charset="0"/>
              </a:rPr>
              <a:t>Prochain Conseil d’Administration : </a:t>
            </a:r>
            <a:r>
              <a:rPr lang="fr-FR" sz="2000" b="1" dirty="0">
                <a:solidFill>
                  <a:srgbClr val="A71D17"/>
                </a:solidFill>
                <a:latin typeface="DINPro" panose="020B0504020101020102" pitchFamily="34" charset="0"/>
              </a:rPr>
              <a:t>mardi 14 novembre 2023</a:t>
            </a:r>
            <a:endParaRPr lang="fr-FR" sz="2000" dirty="0"/>
          </a:p>
        </p:txBody>
      </p:sp>
    </p:spTree>
    <p:extLst>
      <p:ext uri="{BB962C8B-B14F-4D97-AF65-F5344CB8AC3E}">
        <p14:creationId xmlns:p14="http://schemas.microsoft.com/office/powerpoint/2010/main" val="1605106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67E650BA-6D2A-4D97-002C-CDA10BAD5973}"/>
              </a:ext>
            </a:extLst>
          </p:cNvPr>
          <p:cNvSpPr/>
          <p:nvPr/>
        </p:nvSpPr>
        <p:spPr>
          <a:xfrm>
            <a:off x="1889018" y="2438883"/>
            <a:ext cx="1508442" cy="1508442"/>
          </a:xfrm>
          <a:prstGeom prst="ellipse">
            <a:avLst/>
          </a:prstGeom>
          <a:solidFill>
            <a:srgbClr val="182D38"/>
          </a:solidFill>
          <a:ln>
            <a:solidFill>
              <a:srgbClr val="182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DINPro-Regular" panose="02000503030000020004" pitchFamily="2" charset="0"/>
            </a:endParaRPr>
          </a:p>
        </p:txBody>
      </p:sp>
      <p:sp>
        <p:nvSpPr>
          <p:cNvPr id="11" name="Ellipse 10">
            <a:extLst>
              <a:ext uri="{FF2B5EF4-FFF2-40B4-BE49-F238E27FC236}">
                <a16:creationId xmlns:a16="http://schemas.microsoft.com/office/drawing/2014/main" id="{A0FED185-0942-9EF7-D279-9EC07893959B}"/>
              </a:ext>
            </a:extLst>
          </p:cNvPr>
          <p:cNvSpPr/>
          <p:nvPr/>
        </p:nvSpPr>
        <p:spPr>
          <a:xfrm>
            <a:off x="4355976" y="836549"/>
            <a:ext cx="2826998" cy="2826998"/>
          </a:xfrm>
          <a:prstGeom prst="ellipse">
            <a:avLst/>
          </a:prstGeom>
          <a:solidFill>
            <a:srgbClr val="A71D17"/>
          </a:solidFill>
          <a:ln>
            <a:solidFill>
              <a:srgbClr val="A71D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DINPro-Regular" panose="02000503030000020004" pitchFamily="2" charset="0"/>
              </a:rPr>
              <a:t>Merci de votre attention !</a:t>
            </a:r>
          </a:p>
        </p:txBody>
      </p:sp>
      <p:sp>
        <p:nvSpPr>
          <p:cNvPr id="12" name="Arc 11">
            <a:extLst>
              <a:ext uri="{FF2B5EF4-FFF2-40B4-BE49-F238E27FC236}">
                <a16:creationId xmlns:a16="http://schemas.microsoft.com/office/drawing/2014/main" id="{F1FB5B42-76B2-A41F-59F3-1EEC1223DE0D}"/>
              </a:ext>
            </a:extLst>
          </p:cNvPr>
          <p:cNvSpPr/>
          <p:nvPr/>
        </p:nvSpPr>
        <p:spPr>
          <a:xfrm rot="19285447">
            <a:off x="388184" y="2788412"/>
            <a:ext cx="1323332" cy="1323332"/>
          </a:xfrm>
          <a:prstGeom prst="arc">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rc 12">
            <a:extLst>
              <a:ext uri="{FF2B5EF4-FFF2-40B4-BE49-F238E27FC236}">
                <a16:creationId xmlns:a16="http://schemas.microsoft.com/office/drawing/2014/main" id="{CC020D9B-6F24-8CDE-3105-6014CC042D73}"/>
              </a:ext>
            </a:extLst>
          </p:cNvPr>
          <p:cNvSpPr/>
          <p:nvPr/>
        </p:nvSpPr>
        <p:spPr>
          <a:xfrm rot="16879036">
            <a:off x="3248821" y="1779509"/>
            <a:ext cx="1323332" cy="1323332"/>
          </a:xfrm>
          <a:prstGeom prst="arc">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8" name="Image 7">
            <a:extLst>
              <a:ext uri="{FF2B5EF4-FFF2-40B4-BE49-F238E27FC236}">
                <a16:creationId xmlns:a16="http://schemas.microsoft.com/office/drawing/2014/main" id="{98AB4953-3979-B70A-F579-4C4E6D67EB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6154" y="4266829"/>
            <a:ext cx="1884703" cy="897209"/>
          </a:xfrm>
          <a:prstGeom prst="rect">
            <a:avLst/>
          </a:prstGeom>
        </p:spPr>
      </p:pic>
    </p:spTree>
    <p:extLst>
      <p:ext uri="{BB962C8B-B14F-4D97-AF65-F5344CB8AC3E}">
        <p14:creationId xmlns:p14="http://schemas.microsoft.com/office/powerpoint/2010/main" val="293644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a:t>
            </a:r>
            <a:endParaRPr lang="fr-FR" sz="3600" b="1" dirty="0">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12" name="Rectangle 11">
            <a:extLst>
              <a:ext uri="{FF2B5EF4-FFF2-40B4-BE49-F238E27FC236}">
                <a16:creationId xmlns:a16="http://schemas.microsoft.com/office/drawing/2014/main" id="{E95BE4A1-DD61-9640-6420-6C5346031C73}"/>
              </a:ext>
            </a:extLst>
          </p:cNvPr>
          <p:cNvSpPr/>
          <p:nvPr/>
        </p:nvSpPr>
        <p:spPr>
          <a:xfrm>
            <a:off x="1619672" y="621902"/>
            <a:ext cx="1152128" cy="261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C7A72A26-0B85-B1B0-C7F6-CB0604A3BE44}"/>
              </a:ext>
            </a:extLst>
          </p:cNvPr>
          <p:cNvPicPr>
            <a:picLocks noChangeAspect="1"/>
          </p:cNvPicPr>
          <p:nvPr/>
        </p:nvPicPr>
        <p:blipFill>
          <a:blip r:embed="rId2"/>
          <a:stretch>
            <a:fillRect/>
          </a:stretch>
        </p:blipFill>
        <p:spPr>
          <a:xfrm>
            <a:off x="0" y="1635646"/>
            <a:ext cx="8297676" cy="3031581"/>
          </a:xfrm>
          <a:prstGeom prst="rect">
            <a:avLst/>
          </a:prstGeom>
        </p:spPr>
      </p:pic>
      <p:sp>
        <p:nvSpPr>
          <p:cNvPr id="10" name="ZoneTexte 9">
            <a:extLst>
              <a:ext uri="{FF2B5EF4-FFF2-40B4-BE49-F238E27FC236}">
                <a16:creationId xmlns:a16="http://schemas.microsoft.com/office/drawing/2014/main" id="{11991EB3-53B4-FFDE-2971-CAAECD4F5B87}"/>
              </a:ext>
            </a:extLst>
          </p:cNvPr>
          <p:cNvSpPr txBox="1"/>
          <p:nvPr/>
        </p:nvSpPr>
        <p:spPr>
          <a:xfrm>
            <a:off x="167957" y="851827"/>
            <a:ext cx="6948264" cy="1107996"/>
          </a:xfrm>
          <a:prstGeom prst="rect">
            <a:avLst/>
          </a:prstGeom>
          <a:noFill/>
        </p:spPr>
        <p:txBody>
          <a:bodyPr wrap="square" rtlCol="0">
            <a:spAutoFit/>
          </a:bodyPr>
          <a:lstStyle/>
          <a:p>
            <a:r>
              <a:rPr lang="fr-FR" sz="2400" dirty="0">
                <a:solidFill>
                  <a:srgbClr val="24385D"/>
                </a:solidFill>
                <a:latin typeface="DINPro-Bold" panose="020B0804020101020102" pitchFamily="34" charset="0"/>
              </a:rPr>
              <a:t>NOTRE MISSION</a:t>
            </a:r>
          </a:p>
          <a:p>
            <a:pPr algn="just"/>
            <a:endParaRPr lang="fr-FR" sz="1200" dirty="0">
              <a:solidFill>
                <a:srgbClr val="24385D"/>
              </a:solidFill>
              <a:effectLst/>
              <a:latin typeface="DINPro" panose="020B0504020101020102" pitchFamily="34" charset="0"/>
              <a:ea typeface="Calibri" panose="020F0502020204030204" pitchFamily="34" charset="0"/>
            </a:endParaRPr>
          </a:p>
          <a:p>
            <a:pPr algn="just"/>
            <a:r>
              <a:rPr lang="fr-FR" sz="1100" dirty="0">
                <a:solidFill>
                  <a:srgbClr val="24385D"/>
                </a:solidFill>
                <a:effectLst/>
                <a:latin typeface="DINPro" panose="020B0504020101020102" pitchFamily="34" charset="0"/>
                <a:ea typeface="Calibri" panose="020F0502020204030204" pitchFamily="34" charset="0"/>
              </a:rPr>
              <a:t>La Fédération apporte des produits et des services auprès du réseau CIBC dans </a:t>
            </a:r>
            <a:r>
              <a:rPr lang="fr-FR" sz="1100" b="1" dirty="0">
                <a:solidFill>
                  <a:srgbClr val="24385D"/>
                </a:solidFill>
                <a:effectLst/>
                <a:latin typeface="DINPro" panose="020B0504020101020102" pitchFamily="34" charset="0"/>
                <a:ea typeface="Calibri" panose="020F0502020204030204" pitchFamily="34" charset="0"/>
              </a:rPr>
              <a:t>quatre domaines </a:t>
            </a:r>
          </a:p>
          <a:p>
            <a:endParaRPr lang="fr-FR" dirty="0"/>
          </a:p>
        </p:txBody>
      </p:sp>
      <p:sp>
        <p:nvSpPr>
          <p:cNvPr id="25" name="Forme libre : forme 24">
            <a:extLst>
              <a:ext uri="{FF2B5EF4-FFF2-40B4-BE49-F238E27FC236}">
                <a16:creationId xmlns:a16="http://schemas.microsoft.com/office/drawing/2014/main" id="{63261799-3D3A-AB4D-1556-256B9BA7287F}"/>
              </a:ext>
            </a:extLst>
          </p:cNvPr>
          <p:cNvSpPr/>
          <p:nvPr/>
        </p:nvSpPr>
        <p:spPr>
          <a:xfrm>
            <a:off x="0" y="4648128"/>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79FB62F4-7502-0611-875F-74FEBABF9585}"/>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Présentation du contrat de Pilotage 2023 – 2024 </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39338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B94B418E-7D9D-224A-2813-772F87787B50}"/>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95526772-32CB-ED62-1AB9-090F8D5D50C2}"/>
              </a:ext>
            </a:extLst>
          </p:cNvPr>
          <p:cNvSpPr/>
          <p:nvPr/>
        </p:nvSpPr>
        <p:spPr>
          <a:xfrm>
            <a:off x="5503415" y="2790898"/>
            <a:ext cx="2171700" cy="2038350"/>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Offre CEP </a:t>
            </a:r>
            <a:r>
              <a:rPr lang="fr-FR" sz="1100" dirty="0">
                <a:solidFill>
                  <a:srgbClr val="24385D"/>
                </a:solidFill>
                <a:latin typeface="DINPro" panose="020B0504020101020102" pitchFamily="34" charset="0"/>
              </a:rPr>
              <a:t>Refonder le rôle de la Fédération et définir une gouvernance efficace </a:t>
            </a:r>
          </a:p>
        </p:txBody>
      </p:sp>
      <p:sp>
        <p:nvSpPr>
          <p:cNvPr id="10" name="Ellipse 9">
            <a:extLst>
              <a:ext uri="{FF2B5EF4-FFF2-40B4-BE49-F238E27FC236}">
                <a16:creationId xmlns:a16="http://schemas.microsoft.com/office/drawing/2014/main" id="{BF513F69-D2FB-A798-CF17-78221999EEA5}"/>
              </a:ext>
            </a:extLst>
          </p:cNvPr>
          <p:cNvSpPr/>
          <p:nvPr/>
        </p:nvSpPr>
        <p:spPr>
          <a:xfrm>
            <a:off x="6237070" y="1231916"/>
            <a:ext cx="2171700" cy="2038350"/>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Grand séminaire national </a:t>
            </a:r>
            <a:r>
              <a:rPr lang="fr-FR" sz="1100" dirty="0">
                <a:solidFill>
                  <a:srgbClr val="24385D"/>
                </a:solidFill>
                <a:latin typeface="DINPro" panose="020B0504020101020102" pitchFamily="34" charset="0"/>
              </a:rPr>
              <a:t>Organiser le séminaire sur l’avenir des CIBC 2024 – 2025 </a:t>
            </a:r>
          </a:p>
        </p:txBody>
      </p:sp>
      <p:sp>
        <p:nvSpPr>
          <p:cNvPr id="5" name="Ellipse 4">
            <a:extLst>
              <a:ext uri="{FF2B5EF4-FFF2-40B4-BE49-F238E27FC236}">
                <a16:creationId xmlns:a16="http://schemas.microsoft.com/office/drawing/2014/main" id="{5B5C3BDE-757C-1141-62CE-782AB72BEA78}"/>
              </a:ext>
            </a:extLst>
          </p:cNvPr>
          <p:cNvSpPr/>
          <p:nvPr/>
        </p:nvSpPr>
        <p:spPr>
          <a:xfrm>
            <a:off x="4281853" y="987574"/>
            <a:ext cx="2171700" cy="2038350"/>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Offre BC </a:t>
            </a:r>
            <a:r>
              <a:rPr lang="fr-FR" sz="1100" dirty="0">
                <a:solidFill>
                  <a:srgbClr val="24385D"/>
                </a:solidFill>
                <a:latin typeface="DINPro" panose="020B0504020101020102" pitchFamily="34" charset="0"/>
              </a:rPr>
              <a:t>Contribuer à développer l’activité Bilan de Compétences</a:t>
            </a:r>
          </a:p>
        </p:txBody>
      </p:sp>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4" name="Ellipse 3">
            <a:extLst>
              <a:ext uri="{FF2B5EF4-FFF2-40B4-BE49-F238E27FC236}">
                <a16:creationId xmlns:a16="http://schemas.microsoft.com/office/drawing/2014/main" id="{5CE61911-0F47-A2BD-35F8-6AC928626ED6}"/>
              </a:ext>
            </a:extLst>
          </p:cNvPr>
          <p:cNvSpPr/>
          <p:nvPr/>
        </p:nvSpPr>
        <p:spPr>
          <a:xfrm>
            <a:off x="2843808" y="2208585"/>
            <a:ext cx="2171700" cy="2038350"/>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Offre VAE  </a:t>
            </a:r>
            <a:r>
              <a:rPr lang="fr-FR" sz="1100" dirty="0">
                <a:solidFill>
                  <a:srgbClr val="24385D"/>
                </a:solidFill>
                <a:latin typeface="DINPro" panose="020B0504020101020102" pitchFamily="34" charset="0"/>
              </a:rPr>
              <a:t>Contribuer à positionner les CIBC en tant qu’Architecte Accompagnateur de Parcours (AAP)</a:t>
            </a: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a:t>
            </a:r>
            <a:endParaRPr lang="fr-FR" sz="3600" b="1" dirty="0">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12" name="Rectangle 11">
            <a:extLst>
              <a:ext uri="{FF2B5EF4-FFF2-40B4-BE49-F238E27FC236}">
                <a16:creationId xmlns:a16="http://schemas.microsoft.com/office/drawing/2014/main" id="{E95BE4A1-DD61-9640-6420-6C5346031C73}"/>
              </a:ext>
            </a:extLst>
          </p:cNvPr>
          <p:cNvSpPr/>
          <p:nvPr/>
        </p:nvSpPr>
        <p:spPr>
          <a:xfrm>
            <a:off x="1619672" y="621902"/>
            <a:ext cx="1152128" cy="261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60306C3B-70E4-D315-C507-C8117AE12FDF}"/>
              </a:ext>
            </a:extLst>
          </p:cNvPr>
          <p:cNvSpPr/>
          <p:nvPr/>
        </p:nvSpPr>
        <p:spPr>
          <a:xfrm>
            <a:off x="1604599" y="752548"/>
            <a:ext cx="2171700" cy="2038350"/>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4385D"/>
                </a:solidFill>
                <a:latin typeface="DINPro-Bold" panose="020B0804020101020102" pitchFamily="34" charset="0"/>
              </a:rPr>
              <a:t>CIBC Academy </a:t>
            </a:r>
            <a:r>
              <a:rPr lang="fr-FR" sz="1100" dirty="0">
                <a:solidFill>
                  <a:srgbClr val="24385D"/>
                </a:solidFill>
                <a:latin typeface="DINPro" panose="020B0504020101020102" pitchFamily="34" charset="0"/>
              </a:rPr>
              <a:t>Mettre en musique une vraie dynamique d’apprentissage, de partage, d’échange et de capitalisation au sein du réseau des CIBC</a:t>
            </a:r>
          </a:p>
        </p:txBody>
      </p:sp>
      <p:sp>
        <p:nvSpPr>
          <p:cNvPr id="2" name="Ellipse 1">
            <a:extLst>
              <a:ext uri="{FF2B5EF4-FFF2-40B4-BE49-F238E27FC236}">
                <a16:creationId xmlns:a16="http://schemas.microsoft.com/office/drawing/2014/main" id="{839D228D-6B00-883A-801C-DF3D7B0ED8EC}"/>
              </a:ext>
            </a:extLst>
          </p:cNvPr>
          <p:cNvSpPr/>
          <p:nvPr/>
        </p:nvSpPr>
        <p:spPr>
          <a:xfrm>
            <a:off x="114938" y="2045567"/>
            <a:ext cx="2171700" cy="2038350"/>
          </a:xfrm>
          <a:prstGeom prst="ellipse">
            <a:avLst/>
          </a:prstGeom>
          <a:solidFill>
            <a:srgbClr val="243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sz="1400" dirty="0">
                <a:latin typeface="DINPro-Bold" panose="020B0804020101020102" pitchFamily="34" charset="0"/>
              </a:rPr>
              <a:t>NOTRE MANDAT 2023 – 2024 </a:t>
            </a:r>
            <a:endParaRPr lang="fr-FR" dirty="0">
              <a:latin typeface="DINPro-Bold" panose="020B0804020101020102" pitchFamily="34" charset="0"/>
            </a:endParaRPr>
          </a:p>
        </p:txBody>
      </p:sp>
      <p:pic>
        <p:nvPicPr>
          <p:cNvPr id="21" name="Image 20">
            <a:extLst>
              <a:ext uri="{FF2B5EF4-FFF2-40B4-BE49-F238E27FC236}">
                <a16:creationId xmlns:a16="http://schemas.microsoft.com/office/drawing/2014/main" id="{25641BFD-9F2B-48EA-B1BB-F55135EED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297" y="4261083"/>
            <a:ext cx="1884703" cy="897209"/>
          </a:xfrm>
          <a:prstGeom prst="rect">
            <a:avLst/>
          </a:prstGeom>
        </p:spPr>
      </p:pic>
      <p:pic>
        <p:nvPicPr>
          <p:cNvPr id="13" name="Graphique 1" descr="Mille contour">
            <a:extLst>
              <a:ext uri="{FF2B5EF4-FFF2-40B4-BE49-F238E27FC236}">
                <a16:creationId xmlns:a16="http://schemas.microsoft.com/office/drawing/2014/main" id="{9187AAFD-06E3-AEA6-4A8A-D2145B868C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467" y="2355726"/>
            <a:ext cx="562610" cy="562610"/>
          </a:xfrm>
          <a:prstGeom prst="rect">
            <a:avLst/>
          </a:prstGeom>
        </p:spPr>
      </p:pic>
      <p:sp>
        <p:nvSpPr>
          <p:cNvPr id="15" name="Arc 14">
            <a:extLst>
              <a:ext uri="{FF2B5EF4-FFF2-40B4-BE49-F238E27FC236}">
                <a16:creationId xmlns:a16="http://schemas.microsoft.com/office/drawing/2014/main" id="{1F176794-329D-BDF3-71FB-6FFD731B2E65}"/>
              </a:ext>
            </a:extLst>
          </p:cNvPr>
          <p:cNvSpPr/>
          <p:nvPr/>
        </p:nvSpPr>
        <p:spPr>
          <a:xfrm rot="1099289" flipV="1">
            <a:off x="1214001" y="2701589"/>
            <a:ext cx="1792306" cy="1527458"/>
          </a:xfrm>
          <a:prstGeom prst="arc">
            <a:avLst>
              <a:gd name="adj1" fmla="val 15388424"/>
              <a:gd name="adj2" fmla="val 0"/>
            </a:avLst>
          </a:prstGeom>
          <a:ln w="19050">
            <a:solidFill>
              <a:srgbClr val="2438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a:extLst>
              <a:ext uri="{FF2B5EF4-FFF2-40B4-BE49-F238E27FC236}">
                <a16:creationId xmlns:a16="http://schemas.microsoft.com/office/drawing/2014/main" id="{213113FC-16AB-B8AC-48D4-58BF84E7CE66}"/>
              </a:ext>
            </a:extLst>
          </p:cNvPr>
          <p:cNvSpPr/>
          <p:nvPr/>
        </p:nvSpPr>
        <p:spPr>
          <a:xfrm rot="20402856">
            <a:off x="5159524" y="699542"/>
            <a:ext cx="1359693" cy="1623771"/>
          </a:xfrm>
          <a:prstGeom prst="arc">
            <a:avLst/>
          </a:prstGeom>
          <a:ln w="19050">
            <a:solidFill>
              <a:srgbClr val="2438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a:extLst>
              <a:ext uri="{FF2B5EF4-FFF2-40B4-BE49-F238E27FC236}">
                <a16:creationId xmlns:a16="http://schemas.microsoft.com/office/drawing/2014/main" id="{753FBE3B-E02A-A3D3-D567-0C9FE2DAE57B}"/>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Présentation du contrat de Pilotage 2023 – 2024 </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354256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rme libre : forme 19">
            <a:extLst>
              <a:ext uri="{FF2B5EF4-FFF2-40B4-BE49-F238E27FC236}">
                <a16:creationId xmlns:a16="http://schemas.microsoft.com/office/drawing/2014/main" id="{B94B418E-7D9D-224A-2813-772F87787B50}"/>
              </a:ext>
            </a:extLst>
          </p:cNvPr>
          <p:cNvSpPr/>
          <p:nvPr/>
        </p:nvSpPr>
        <p:spPr>
          <a:xfrm>
            <a:off x="0" y="4371949"/>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37">
            <a:extLst>
              <a:ext uri="{FF2B5EF4-FFF2-40B4-BE49-F238E27FC236}">
                <a16:creationId xmlns:a16="http://schemas.microsoft.com/office/drawing/2014/main" id="{C0F2C617-753E-75D7-CD37-0E60350FA60E}"/>
              </a:ext>
            </a:extLst>
          </p:cNvPr>
          <p:cNvSpPr/>
          <p:nvPr/>
        </p:nvSpPr>
        <p:spPr>
          <a:xfrm rot="19938445">
            <a:off x="8217872" y="55112"/>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fr-FR" sz="2800" b="1" dirty="0">
                <a:latin typeface="DINPro-Regular" panose="02000503030000020004" pitchFamily="2" charset="0"/>
              </a:rPr>
              <a:t>1.</a:t>
            </a:r>
            <a:endParaRPr lang="fr-FR" sz="3600" b="1" dirty="0">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Kelson Sans" panose="02000500000000000000" pitchFamily="50" charset="0"/>
            </a:endParaRPr>
          </a:p>
        </p:txBody>
      </p:sp>
      <p:sp>
        <p:nvSpPr>
          <p:cNvPr id="12" name="Rectangle 11">
            <a:extLst>
              <a:ext uri="{FF2B5EF4-FFF2-40B4-BE49-F238E27FC236}">
                <a16:creationId xmlns:a16="http://schemas.microsoft.com/office/drawing/2014/main" id="{E95BE4A1-DD61-9640-6420-6C5346031C73}"/>
              </a:ext>
            </a:extLst>
          </p:cNvPr>
          <p:cNvSpPr/>
          <p:nvPr/>
        </p:nvSpPr>
        <p:spPr>
          <a:xfrm>
            <a:off x="1619672" y="621902"/>
            <a:ext cx="1152128" cy="261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25641BFD-9F2B-48EA-B1BB-F55135EED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9297" y="4261083"/>
            <a:ext cx="1884703" cy="897209"/>
          </a:xfrm>
          <a:prstGeom prst="rect">
            <a:avLst/>
          </a:prstGeom>
        </p:spPr>
      </p:pic>
      <p:sp>
        <p:nvSpPr>
          <p:cNvPr id="17" name="Ellipse 16">
            <a:extLst>
              <a:ext uri="{FF2B5EF4-FFF2-40B4-BE49-F238E27FC236}">
                <a16:creationId xmlns:a16="http://schemas.microsoft.com/office/drawing/2014/main" id="{EE241B5F-60F3-EFDA-4431-9FBB769A36A2}"/>
              </a:ext>
            </a:extLst>
          </p:cNvPr>
          <p:cNvSpPr/>
          <p:nvPr/>
        </p:nvSpPr>
        <p:spPr>
          <a:xfrm>
            <a:off x="196724" y="1933069"/>
            <a:ext cx="2171700" cy="2038350"/>
          </a:xfrm>
          <a:prstGeom prst="ellipse">
            <a:avLst/>
          </a:prstGeom>
          <a:solidFill>
            <a:srgbClr val="243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EAC641"/>
                </a:solidFill>
                <a:latin typeface="DINPro-Bold" panose="020B0804020101020102" pitchFamily="34" charset="0"/>
              </a:rPr>
              <a:t>5</a:t>
            </a:r>
            <a:r>
              <a:rPr lang="fr-FR" dirty="0">
                <a:latin typeface="DINPro-Bold" panose="020B0804020101020102" pitchFamily="34" charset="0"/>
              </a:rPr>
              <a:t> </a:t>
            </a:r>
            <a:r>
              <a:rPr lang="fr-FR" sz="1400" dirty="0">
                <a:latin typeface="DINPro-Bold" panose="020B0804020101020102" pitchFamily="34" charset="0"/>
              </a:rPr>
              <a:t>CHIFFRES CLÉS</a:t>
            </a:r>
            <a:endParaRPr lang="fr-FR" dirty="0">
              <a:latin typeface="DINPro-Bold" panose="020B0804020101020102" pitchFamily="34" charset="0"/>
            </a:endParaRPr>
          </a:p>
        </p:txBody>
      </p:sp>
      <p:sp>
        <p:nvSpPr>
          <p:cNvPr id="18" name="ZoneTexte 17">
            <a:extLst>
              <a:ext uri="{FF2B5EF4-FFF2-40B4-BE49-F238E27FC236}">
                <a16:creationId xmlns:a16="http://schemas.microsoft.com/office/drawing/2014/main" id="{7F4BD8DB-0AD4-810E-A84D-F47A7342DED3}"/>
              </a:ext>
            </a:extLst>
          </p:cNvPr>
          <p:cNvSpPr txBox="1"/>
          <p:nvPr/>
        </p:nvSpPr>
        <p:spPr>
          <a:xfrm>
            <a:off x="3419872" y="1297529"/>
            <a:ext cx="5688632" cy="3170099"/>
          </a:xfrm>
          <a:prstGeom prst="rect">
            <a:avLst/>
          </a:prstGeom>
          <a:noFill/>
        </p:spPr>
        <p:txBody>
          <a:bodyPr wrap="square">
            <a:spAutoFit/>
          </a:bodyPr>
          <a:lstStyle/>
          <a:p>
            <a:pPr algn="just"/>
            <a:r>
              <a:rPr lang="fr-FR" sz="1600" b="1" dirty="0">
                <a:solidFill>
                  <a:srgbClr val="A71D17"/>
                </a:solidFill>
                <a:latin typeface="DINPro" panose="020B0504020101020102" pitchFamily="34" charset="0"/>
              </a:rPr>
              <a:t>100 % </a:t>
            </a:r>
            <a:r>
              <a:rPr lang="fr-FR" sz="1200" dirty="0">
                <a:latin typeface="DINPro" panose="020B0504020101020102" pitchFamily="34" charset="0"/>
              </a:rPr>
              <a:t>des CIBC, 350 collaborateurs dont 50 administrateurs ont participé au CIBC Academy</a:t>
            </a:r>
          </a:p>
          <a:p>
            <a:pPr algn="just"/>
            <a:endParaRPr lang="fr-FR" sz="1200" dirty="0">
              <a:latin typeface="DINPro" panose="020B0504020101020102" pitchFamily="34" charset="0"/>
            </a:endParaRPr>
          </a:p>
          <a:p>
            <a:pPr algn="just"/>
            <a:r>
              <a:rPr lang="fr-FR" sz="1600" b="1" dirty="0">
                <a:solidFill>
                  <a:srgbClr val="A71D17"/>
                </a:solidFill>
                <a:latin typeface="DINPro" panose="020B0504020101020102" pitchFamily="34" charset="0"/>
              </a:rPr>
              <a:t>1</a:t>
            </a:r>
            <a:r>
              <a:rPr lang="fr-FR" sz="1200" dirty="0">
                <a:latin typeface="DINPro" panose="020B0504020101020102" pitchFamily="34" charset="0"/>
              </a:rPr>
              <a:t> séminaire national au printemps 2024 avec 200 participants et 80% de satisfaction</a:t>
            </a:r>
          </a:p>
          <a:p>
            <a:pPr algn="just"/>
            <a:endParaRPr lang="fr-FR" sz="1200" dirty="0">
              <a:latin typeface="DINPro" panose="020B0504020101020102" pitchFamily="34" charset="0"/>
            </a:endParaRPr>
          </a:p>
          <a:p>
            <a:pPr algn="just"/>
            <a:r>
              <a:rPr lang="fr-FR" sz="1200" dirty="0">
                <a:latin typeface="DINPro" panose="020B0504020101020102" pitchFamily="34" charset="0"/>
              </a:rPr>
              <a:t>Apporter </a:t>
            </a:r>
            <a:r>
              <a:rPr lang="fr-FR" sz="1600" b="1" dirty="0">
                <a:solidFill>
                  <a:srgbClr val="A71D17"/>
                </a:solidFill>
                <a:latin typeface="DINPro" panose="020B0504020101020102" pitchFamily="34" charset="0"/>
              </a:rPr>
              <a:t>1 </a:t>
            </a:r>
            <a:r>
              <a:rPr lang="fr-FR" sz="1200" dirty="0">
                <a:latin typeface="DINPro" panose="020B0504020101020102" pitchFamily="34" charset="0"/>
              </a:rPr>
              <a:t>appui national Architecte Accompagnateur de Parcours pour favoriser l'engagement de 30 CIBC</a:t>
            </a:r>
          </a:p>
          <a:p>
            <a:pPr algn="just"/>
            <a:endParaRPr lang="fr-FR" sz="1200" dirty="0">
              <a:latin typeface="DINPro" panose="020B0504020101020102" pitchFamily="34" charset="0"/>
            </a:endParaRPr>
          </a:p>
          <a:p>
            <a:pPr algn="just"/>
            <a:r>
              <a:rPr lang="fr-FR" sz="1600" b="1" dirty="0">
                <a:solidFill>
                  <a:srgbClr val="A71D17"/>
                </a:solidFill>
                <a:latin typeface="DINPro" panose="020B0504020101020102" pitchFamily="34" charset="0"/>
              </a:rPr>
              <a:t>1 </a:t>
            </a:r>
            <a:r>
              <a:rPr lang="fr-FR" sz="1200" dirty="0">
                <a:latin typeface="DINPro" panose="020B0504020101020102" pitchFamily="34" charset="0"/>
              </a:rPr>
              <a:t>plan de communication national sur le BC intégrant les 3 formats du BC, le BC 100% et les bilans experts, déployé par chaque CIBC</a:t>
            </a:r>
          </a:p>
          <a:p>
            <a:pPr algn="just"/>
            <a:endParaRPr lang="fr-FR" sz="1200" dirty="0">
              <a:latin typeface="DINPro" panose="020B0504020101020102" pitchFamily="34" charset="0"/>
            </a:endParaRPr>
          </a:p>
          <a:p>
            <a:pPr algn="just"/>
            <a:r>
              <a:rPr lang="fr-FR" sz="1600" b="1" dirty="0">
                <a:solidFill>
                  <a:srgbClr val="A71D17"/>
                </a:solidFill>
                <a:latin typeface="DINPro" panose="020B0504020101020102" pitchFamily="34" charset="0"/>
              </a:rPr>
              <a:t>1 </a:t>
            </a:r>
            <a:r>
              <a:rPr lang="fr-FR" sz="1200" dirty="0">
                <a:latin typeface="DINPro" panose="020B0504020101020102" pitchFamily="34" charset="0"/>
              </a:rPr>
              <a:t>contrat établi entre la Fédération et les mandataires CEP </a:t>
            </a:r>
          </a:p>
          <a:p>
            <a:pPr algn="just"/>
            <a:endParaRPr lang="fr-FR" sz="1200" dirty="0">
              <a:latin typeface="DINPro" panose="020B0504020101020102" pitchFamily="34" charset="0"/>
            </a:endParaRPr>
          </a:p>
          <a:p>
            <a:pPr algn="just"/>
            <a:endParaRPr lang="fr-FR" sz="1200" dirty="0">
              <a:latin typeface="DINPro" panose="020B0504020101020102" pitchFamily="34" charset="0"/>
            </a:endParaRPr>
          </a:p>
        </p:txBody>
      </p:sp>
      <p:sp>
        <p:nvSpPr>
          <p:cNvPr id="19" name="Arc 18">
            <a:extLst>
              <a:ext uri="{FF2B5EF4-FFF2-40B4-BE49-F238E27FC236}">
                <a16:creationId xmlns:a16="http://schemas.microsoft.com/office/drawing/2014/main" id="{01380A80-C685-27B4-00C6-55814C7B2290}"/>
              </a:ext>
            </a:extLst>
          </p:cNvPr>
          <p:cNvSpPr/>
          <p:nvPr/>
        </p:nvSpPr>
        <p:spPr>
          <a:xfrm rot="17119703">
            <a:off x="1586042" y="1157648"/>
            <a:ext cx="2260249" cy="1948362"/>
          </a:xfrm>
          <a:prstGeom prst="arc">
            <a:avLst>
              <a:gd name="adj1" fmla="val 16658464"/>
              <a:gd name="adj2" fmla="val 906693"/>
            </a:avLst>
          </a:prstGeom>
          <a:ln w="19050">
            <a:solidFill>
              <a:srgbClr val="2438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Rectangle 1">
            <a:extLst>
              <a:ext uri="{FF2B5EF4-FFF2-40B4-BE49-F238E27FC236}">
                <a16:creationId xmlns:a16="http://schemas.microsoft.com/office/drawing/2014/main" id="{58131BF2-ECD0-160D-7513-1EC11A4577FB}"/>
              </a:ext>
            </a:extLst>
          </p:cNvPr>
          <p:cNvSpPr/>
          <p:nvPr/>
        </p:nvSpPr>
        <p:spPr>
          <a:xfrm>
            <a:off x="1282574" y="104255"/>
            <a:ext cx="6673802"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Présentation du contrat de Pilotage 2023 – 2024 </a:t>
            </a:r>
            <a:endParaRPr lang="fr-FR" sz="2000" dirty="0">
              <a:solidFill>
                <a:srgbClr val="A71D17"/>
              </a:solidFill>
              <a:latin typeface="DINPro-Medium" panose="02000503030000020004" pitchFamily="2" charset="0"/>
            </a:endParaRPr>
          </a:p>
        </p:txBody>
      </p:sp>
    </p:spTree>
    <p:extLst>
      <p:ext uri="{BB962C8B-B14F-4D97-AF65-F5344CB8AC3E}">
        <p14:creationId xmlns:p14="http://schemas.microsoft.com/office/powerpoint/2010/main" val="422946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7">
            <a:extLst>
              <a:ext uri="{FF2B5EF4-FFF2-40B4-BE49-F238E27FC236}">
                <a16:creationId xmlns:a16="http://schemas.microsoft.com/office/drawing/2014/main" id="{C0F2C617-753E-75D7-CD37-0E60350FA60E}"/>
              </a:ext>
            </a:extLst>
          </p:cNvPr>
          <p:cNvSpPr/>
          <p:nvPr/>
        </p:nvSpPr>
        <p:spPr>
          <a:xfrm rot="19938445">
            <a:off x="8217873" y="55113"/>
            <a:ext cx="670966" cy="67096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CIBC Academy </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1.1</a:t>
            </a:r>
            <a:endParaRPr lang="fr-FR" sz="3600" b="1" dirty="0">
              <a:solidFill>
                <a:prstClr val="white"/>
              </a:solidFill>
              <a:latin typeface="DINPro-Regular" panose="02000503030000020004" pitchFamily="2" charset="0"/>
            </a:endParaRPr>
          </a:p>
        </p:txBody>
      </p:sp>
      <p:sp>
        <p:nvSpPr>
          <p:cNvPr id="8" name="Oval 37">
            <a:extLst>
              <a:ext uri="{FF2B5EF4-FFF2-40B4-BE49-F238E27FC236}">
                <a16:creationId xmlns:a16="http://schemas.microsoft.com/office/drawing/2014/main" id="{EFCF3F84-719C-5B4C-B7DE-F0F01287056B}"/>
              </a:ext>
            </a:extLst>
          </p:cNvPr>
          <p:cNvSpPr/>
          <p:nvPr/>
        </p:nvSpPr>
        <p:spPr>
          <a:xfrm rot="19938445">
            <a:off x="8404437" y="-306586"/>
            <a:ext cx="1012500" cy="1012500"/>
          </a:xfrm>
          <a:prstGeom prst="ellipse">
            <a:avLst/>
          </a:prstGeom>
          <a:solidFill>
            <a:srgbClr val="7697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78"/>
            <a:endParaRPr lang="id-ID">
              <a:solidFill>
                <a:prstClr val="white"/>
              </a:solidFill>
              <a:latin typeface="Kelson Sans" panose="02000500000000000000" pitchFamily="50" charset="0"/>
            </a:endParaRPr>
          </a:p>
        </p:txBody>
      </p:sp>
      <p:pic>
        <p:nvPicPr>
          <p:cNvPr id="10" name="Image 9">
            <a:extLst>
              <a:ext uri="{FF2B5EF4-FFF2-40B4-BE49-F238E27FC236}">
                <a16:creationId xmlns:a16="http://schemas.microsoft.com/office/drawing/2014/main" id="{3557B525-B5C3-4C2E-A4D0-A53426DBA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402" y="4371950"/>
            <a:ext cx="1884703" cy="897209"/>
          </a:xfrm>
          <a:prstGeom prst="rect">
            <a:avLst/>
          </a:prstGeom>
        </p:spPr>
      </p:pic>
      <p:sp>
        <p:nvSpPr>
          <p:cNvPr id="2" name="Ellipse 1">
            <a:extLst>
              <a:ext uri="{FF2B5EF4-FFF2-40B4-BE49-F238E27FC236}">
                <a16:creationId xmlns:a16="http://schemas.microsoft.com/office/drawing/2014/main" id="{F21772ED-EE22-C6A3-DA4B-F815A8BD1368}"/>
              </a:ext>
            </a:extLst>
          </p:cNvPr>
          <p:cNvSpPr/>
          <p:nvPr/>
        </p:nvSpPr>
        <p:spPr>
          <a:xfrm>
            <a:off x="178974" y="1260751"/>
            <a:ext cx="3162947" cy="3051976"/>
          </a:xfrm>
          <a:prstGeom prst="ellipse">
            <a:avLst/>
          </a:prstGeom>
          <a:solidFill>
            <a:srgbClr val="EAC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24385D"/>
                </a:solidFill>
                <a:latin typeface="DINPro-Bold" panose="020B0804020101020102" pitchFamily="34" charset="0"/>
              </a:rPr>
              <a:t>CIBC Academy </a:t>
            </a:r>
            <a:r>
              <a:rPr lang="fr-FR" sz="1400" dirty="0">
                <a:solidFill>
                  <a:srgbClr val="24385D"/>
                </a:solidFill>
                <a:latin typeface="DINPro" panose="020B0504020101020102" pitchFamily="34" charset="0"/>
              </a:rPr>
              <a:t>Mettre en musique une vraie dynamique d’apprentissage, de partage, d’échange et de capitalisation au sein du réseau des CIBC</a:t>
            </a:r>
          </a:p>
        </p:txBody>
      </p:sp>
      <p:sp>
        <p:nvSpPr>
          <p:cNvPr id="3" name="ZoneTexte 2">
            <a:extLst>
              <a:ext uri="{FF2B5EF4-FFF2-40B4-BE49-F238E27FC236}">
                <a16:creationId xmlns:a16="http://schemas.microsoft.com/office/drawing/2014/main" id="{46DA925D-E5F5-A316-2A4D-F0D7F083C730}"/>
              </a:ext>
            </a:extLst>
          </p:cNvPr>
          <p:cNvSpPr txBox="1"/>
          <p:nvPr/>
        </p:nvSpPr>
        <p:spPr>
          <a:xfrm>
            <a:off x="4675501" y="2143340"/>
            <a:ext cx="4355976" cy="892552"/>
          </a:xfrm>
          <a:prstGeom prst="rect">
            <a:avLst/>
          </a:prstGeom>
          <a:noFill/>
        </p:spPr>
        <p:txBody>
          <a:bodyPr wrap="square">
            <a:spAutoFit/>
          </a:bodyPr>
          <a:lstStyle/>
          <a:p>
            <a:pPr algn="just"/>
            <a:r>
              <a:rPr lang="fr-FR" sz="2000" b="1" dirty="0">
                <a:solidFill>
                  <a:srgbClr val="A71D17"/>
                </a:solidFill>
                <a:latin typeface="DINPro" panose="020B0504020101020102" pitchFamily="34" charset="0"/>
              </a:rPr>
              <a:t>100 % </a:t>
            </a:r>
            <a:r>
              <a:rPr lang="fr-FR" sz="1600" dirty="0">
                <a:latin typeface="DINPro" panose="020B0504020101020102" pitchFamily="34" charset="0"/>
              </a:rPr>
              <a:t>des CIBC, 350 collaborateurs dont 50 administrateurs ont participé au CIBC Academy</a:t>
            </a:r>
          </a:p>
        </p:txBody>
      </p:sp>
      <p:sp>
        <p:nvSpPr>
          <p:cNvPr id="12" name="Arc 11">
            <a:extLst>
              <a:ext uri="{FF2B5EF4-FFF2-40B4-BE49-F238E27FC236}">
                <a16:creationId xmlns:a16="http://schemas.microsoft.com/office/drawing/2014/main" id="{BF974178-F3A6-CF6F-D741-EA32B55A4FED}"/>
              </a:ext>
            </a:extLst>
          </p:cNvPr>
          <p:cNvSpPr/>
          <p:nvPr/>
        </p:nvSpPr>
        <p:spPr>
          <a:xfrm rot="19947075">
            <a:off x="2677197" y="1047050"/>
            <a:ext cx="2519933" cy="2388359"/>
          </a:xfrm>
          <a:prstGeom prst="arc">
            <a:avLst>
              <a:gd name="adj1" fmla="val 15139405"/>
              <a:gd name="adj2" fmla="val 300629"/>
            </a:avLst>
          </a:prstGeom>
          <a:ln w="19050">
            <a:solidFill>
              <a:srgbClr val="1B34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3078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C96126B-435A-49D2-9902-C92F738F3CC6}"/>
              </a:ext>
            </a:extLst>
          </p:cNvPr>
          <p:cNvSpPr/>
          <p:nvPr/>
        </p:nvSpPr>
        <p:spPr>
          <a:xfrm>
            <a:off x="0" y="4371950"/>
            <a:ext cx="9144000" cy="771551"/>
          </a:xfrm>
          <a:custGeom>
            <a:avLst/>
            <a:gdLst>
              <a:gd name="connsiteX0" fmla="*/ 0 w 9144000"/>
              <a:gd name="connsiteY0" fmla="*/ 0 h 1200616"/>
              <a:gd name="connsiteX1" fmla="*/ 255357 w 9144000"/>
              <a:gd name="connsiteY1" fmla="*/ 82904 h 1200616"/>
              <a:gd name="connsiteX2" fmla="*/ 4572001 w 9144000"/>
              <a:gd name="connsiteY2" fmla="*/ 735519 h 1200616"/>
              <a:gd name="connsiteX3" fmla="*/ 8888645 w 9144000"/>
              <a:gd name="connsiteY3" fmla="*/ 82904 h 1200616"/>
              <a:gd name="connsiteX4" fmla="*/ 9144000 w 9144000"/>
              <a:gd name="connsiteY4" fmla="*/ 0 h 1200616"/>
              <a:gd name="connsiteX5" fmla="*/ 9144000 w 9144000"/>
              <a:gd name="connsiteY5" fmla="*/ 1200616 h 1200616"/>
              <a:gd name="connsiteX6" fmla="*/ 0 w 9144000"/>
              <a:gd name="connsiteY6" fmla="*/ 1200616 h 1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200616">
                <a:moveTo>
                  <a:pt x="0" y="0"/>
                </a:moveTo>
                <a:lnTo>
                  <a:pt x="255357" y="82904"/>
                </a:lnTo>
                <a:cubicBezTo>
                  <a:pt x="1618984" y="507036"/>
                  <a:pt x="3068810" y="735519"/>
                  <a:pt x="4572001" y="735519"/>
                </a:cubicBezTo>
                <a:cubicBezTo>
                  <a:pt x="6075193" y="735519"/>
                  <a:pt x="7525019" y="507036"/>
                  <a:pt x="8888645" y="82904"/>
                </a:cubicBezTo>
                <a:lnTo>
                  <a:pt x="9144000" y="0"/>
                </a:lnTo>
                <a:lnTo>
                  <a:pt x="9144000" y="1200616"/>
                </a:lnTo>
                <a:lnTo>
                  <a:pt x="0" y="1200616"/>
                </a:lnTo>
                <a:close/>
              </a:path>
            </a:pathLst>
          </a:custGeom>
          <a:solidFill>
            <a:srgbClr val="CCC4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prstClr val="white"/>
              </a:solidFill>
              <a:latin typeface="Calibri"/>
            </a:endParaRPr>
          </a:p>
        </p:txBody>
      </p:sp>
      <p:sp>
        <p:nvSpPr>
          <p:cNvPr id="6" name="Rectangle 5">
            <a:extLst>
              <a:ext uri="{FF2B5EF4-FFF2-40B4-BE49-F238E27FC236}">
                <a16:creationId xmlns:a16="http://schemas.microsoft.com/office/drawing/2014/main" id="{DD0C48CD-8870-CE43-A69E-B3A1934E5AD5}"/>
              </a:ext>
            </a:extLst>
          </p:cNvPr>
          <p:cNvSpPr/>
          <p:nvPr/>
        </p:nvSpPr>
        <p:spPr>
          <a:xfrm>
            <a:off x="1282575" y="104256"/>
            <a:ext cx="5809706" cy="52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914378"/>
            <a:r>
              <a:rPr lang="fr-FR" sz="2000" dirty="0">
                <a:solidFill>
                  <a:srgbClr val="A71D17"/>
                </a:solidFill>
                <a:latin typeface="DINPro-Medium" panose="02000503030000020004" pitchFamily="2" charset="0"/>
                <a:ea typeface="Lato" panose="020F0502020204030203" pitchFamily="34" charset="0"/>
                <a:cs typeface="Lato" panose="020F0502020204030203" pitchFamily="34" charset="0"/>
              </a:rPr>
              <a:t>CIBC Academy </a:t>
            </a:r>
            <a:endParaRPr lang="fr-FR" sz="2000" dirty="0">
              <a:solidFill>
                <a:srgbClr val="A71D17"/>
              </a:solidFill>
              <a:highlight>
                <a:srgbClr val="FFFF00"/>
              </a:highlight>
              <a:latin typeface="DINPro-Medium" panose="02000503030000020004" pitchFamily="2" charset="0"/>
            </a:endParaRPr>
          </a:p>
        </p:txBody>
      </p:sp>
      <p:sp>
        <p:nvSpPr>
          <p:cNvPr id="7" name="Ellipse 6">
            <a:extLst>
              <a:ext uri="{FF2B5EF4-FFF2-40B4-BE49-F238E27FC236}">
                <a16:creationId xmlns:a16="http://schemas.microsoft.com/office/drawing/2014/main" id="{043F00B5-EDB2-0976-30B4-E113F5EB5DCB}"/>
              </a:ext>
            </a:extLst>
          </p:cNvPr>
          <p:cNvSpPr/>
          <p:nvPr/>
        </p:nvSpPr>
        <p:spPr>
          <a:xfrm>
            <a:off x="179512" y="-295882"/>
            <a:ext cx="995424" cy="995424"/>
          </a:xfrm>
          <a:prstGeom prst="ellipse">
            <a:avLst/>
          </a:prstGeom>
          <a:solidFill>
            <a:srgbClr val="A71D1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defTabSz="914378"/>
            <a:r>
              <a:rPr lang="fr-FR" sz="2800" b="1" dirty="0">
                <a:solidFill>
                  <a:prstClr val="white"/>
                </a:solidFill>
                <a:latin typeface="DINPro-Regular" panose="02000503030000020004" pitchFamily="2" charset="0"/>
              </a:rPr>
              <a:t>1.1</a:t>
            </a:r>
            <a:endParaRPr lang="fr-FR" sz="3600" b="1" dirty="0">
              <a:solidFill>
                <a:prstClr val="white"/>
              </a:solidFill>
              <a:latin typeface="DINPro-Regular" panose="02000503030000020004" pitchFamily="2" charset="0"/>
            </a:endParaRPr>
          </a:p>
        </p:txBody>
      </p:sp>
      <p:pic>
        <p:nvPicPr>
          <p:cNvPr id="2" name="Image 1">
            <a:extLst>
              <a:ext uri="{FF2B5EF4-FFF2-40B4-BE49-F238E27FC236}">
                <a16:creationId xmlns:a16="http://schemas.microsoft.com/office/drawing/2014/main" id="{859109D2-DD9B-1DA5-6DC0-D6033EA97A8B}"/>
              </a:ext>
            </a:extLst>
          </p:cNvPr>
          <p:cNvPicPr>
            <a:picLocks noChangeAspect="1"/>
          </p:cNvPicPr>
          <p:nvPr/>
        </p:nvPicPr>
        <p:blipFill>
          <a:blip r:embed="rId2"/>
          <a:stretch>
            <a:fillRect/>
          </a:stretch>
        </p:blipFill>
        <p:spPr>
          <a:xfrm>
            <a:off x="5891770" y="-139433"/>
            <a:ext cx="3068639" cy="515807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me 2">
            <a:extLst>
              <a:ext uri="{FF2B5EF4-FFF2-40B4-BE49-F238E27FC236}">
                <a16:creationId xmlns:a16="http://schemas.microsoft.com/office/drawing/2014/main" id="{93ECE079-1DEF-EF82-A29B-414928BF3836}"/>
              </a:ext>
            </a:extLst>
          </p:cNvPr>
          <p:cNvGraphicFramePr/>
          <p:nvPr>
            <p:extLst>
              <p:ext uri="{D42A27DB-BD31-4B8C-83A1-F6EECF244321}">
                <p14:modId xmlns:p14="http://schemas.microsoft.com/office/powerpoint/2010/main" val="2512388422"/>
              </p:ext>
            </p:extLst>
          </p:nvPr>
        </p:nvGraphicFramePr>
        <p:xfrm>
          <a:off x="58587" y="1227552"/>
          <a:ext cx="5663952"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D40D9853-30A7-894A-EE13-C14DBFDEFA49}"/>
              </a:ext>
            </a:extLst>
          </p:cNvPr>
          <p:cNvSpPr txBox="1"/>
          <p:nvPr/>
        </p:nvSpPr>
        <p:spPr>
          <a:xfrm>
            <a:off x="66362" y="2955670"/>
            <a:ext cx="5878887" cy="1754326"/>
          </a:xfrm>
          <a:prstGeom prst="rect">
            <a:avLst/>
          </a:prstGeom>
          <a:noFill/>
        </p:spPr>
        <p:txBody>
          <a:bodyPr wrap="square" rtlCol="0">
            <a:spAutoFit/>
          </a:bodyPr>
          <a:lstStyle/>
          <a:p>
            <a:r>
              <a:rPr lang="fr-FR" dirty="0">
                <a:solidFill>
                  <a:srgbClr val="1B345C"/>
                </a:solidFill>
                <a:latin typeface="DINPro" panose="020B0504020101020102" pitchFamily="34" charset="0"/>
              </a:rPr>
              <a:t>Accessible à </a:t>
            </a:r>
            <a:r>
              <a:rPr lang="fr-FR" b="1" dirty="0">
                <a:solidFill>
                  <a:srgbClr val="1B345C"/>
                </a:solidFill>
                <a:latin typeface="DINPro" panose="020B0504020101020102" pitchFamily="34" charset="0"/>
              </a:rPr>
              <a:t>tous les administrateurs et salariés </a:t>
            </a:r>
            <a:r>
              <a:rPr lang="fr-FR" dirty="0">
                <a:solidFill>
                  <a:srgbClr val="1B345C"/>
                </a:solidFill>
                <a:latin typeface="DINPro" panose="020B0504020101020102" pitchFamily="34" charset="0"/>
              </a:rPr>
              <a:t>des CIBC ! </a:t>
            </a:r>
          </a:p>
          <a:p>
            <a:endParaRPr lang="fr-FR" dirty="0">
              <a:solidFill>
                <a:srgbClr val="1B345C"/>
              </a:solidFill>
              <a:latin typeface="DINPro" panose="020B0504020101020102" pitchFamily="34" charset="0"/>
            </a:endParaRPr>
          </a:p>
          <a:p>
            <a:pPr algn="ctr"/>
            <a:r>
              <a:rPr lang="fr-FR" b="1" dirty="0">
                <a:solidFill>
                  <a:srgbClr val="D74275"/>
                </a:solidFill>
                <a:latin typeface="DINPro" panose="020B0504020101020102" pitchFamily="34" charset="0"/>
              </a:rPr>
              <a:t>Formations prises en charge par la Fédération pour tous les administrateurs ! </a:t>
            </a:r>
          </a:p>
          <a:p>
            <a:endParaRPr lang="fr-FR" b="1" dirty="0">
              <a:solidFill>
                <a:srgbClr val="7030A0"/>
              </a:solidFill>
              <a:latin typeface="DINPro" panose="020B0504020101020102" pitchFamily="34" charset="0"/>
            </a:endParaRPr>
          </a:p>
        </p:txBody>
      </p:sp>
    </p:spTree>
    <p:extLst>
      <p:ext uri="{BB962C8B-B14F-4D97-AF65-F5344CB8AC3E}">
        <p14:creationId xmlns:p14="http://schemas.microsoft.com/office/powerpoint/2010/main" val="39655674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trice ppt" id="{0131954D-4864-2949-BBC4-1F973AD449B6}" vid="{275CC243-3292-664C-9BD4-40D98BD86BB1}"/>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PPT CIBC</Template>
  <TotalTime>22</TotalTime>
  <Words>3250</Words>
  <Application>Microsoft Office PowerPoint</Application>
  <PresentationFormat>Affichage à l'écran (16:9)</PresentationFormat>
  <Paragraphs>464</Paragraphs>
  <Slides>46</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46</vt:i4>
      </vt:variant>
    </vt:vector>
  </HeadingPairs>
  <TitlesOfParts>
    <vt:vector size="59" baseType="lpstr">
      <vt:lpstr>Arial</vt:lpstr>
      <vt:lpstr>Calibri</vt:lpstr>
      <vt:lpstr>Calibri Light</vt:lpstr>
      <vt:lpstr>Courier New</vt:lpstr>
      <vt:lpstr>DINPro</vt:lpstr>
      <vt:lpstr>DINPro-Bold</vt:lpstr>
      <vt:lpstr>DINPro-Medium</vt:lpstr>
      <vt:lpstr>DINPro-Regular</vt:lpstr>
      <vt:lpstr>Kelson Sans</vt:lpstr>
      <vt:lpstr>Symbol</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 constat ? Quelles propositions en 2023 ?</vt:lpstr>
      <vt:lpstr>Rapport du 14 juin 2023 concernant ReVa 2 </vt:lpstr>
      <vt:lpstr>Rapport du 14 juin 2023 concernant ReVa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ONOFRE</dc:creator>
  <cp:lastModifiedBy>Fédération Angéline DEMONET</cp:lastModifiedBy>
  <cp:revision>195</cp:revision>
  <dcterms:created xsi:type="dcterms:W3CDTF">2019-11-27T13:07:01Z</dcterms:created>
  <dcterms:modified xsi:type="dcterms:W3CDTF">2023-06-23T08:34:20Z</dcterms:modified>
</cp:coreProperties>
</file>